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9" r:id="rId2"/>
    <p:sldId id="258" r:id="rId3"/>
    <p:sldId id="260" r:id="rId4"/>
    <p:sldId id="293" r:id="rId5"/>
    <p:sldId id="294" r:id="rId6"/>
    <p:sldId id="261" r:id="rId7"/>
    <p:sldId id="295" r:id="rId8"/>
    <p:sldId id="296" r:id="rId9"/>
    <p:sldId id="297" r:id="rId10"/>
    <p:sldId id="285" r:id="rId11"/>
    <p:sldId id="286" r:id="rId12"/>
    <p:sldId id="298" r:id="rId13"/>
    <p:sldId id="287" r:id="rId14"/>
    <p:sldId id="299" r:id="rId15"/>
    <p:sldId id="288" r:id="rId16"/>
    <p:sldId id="289" r:id="rId17"/>
    <p:sldId id="290" r:id="rId18"/>
    <p:sldId id="263" r:id="rId19"/>
    <p:sldId id="272" r:id="rId20"/>
    <p:sldId id="374" r:id="rId21"/>
    <p:sldId id="339" r:id="rId22"/>
    <p:sldId id="275" r:id="rId23"/>
    <p:sldId id="375" r:id="rId24"/>
    <p:sldId id="276" r:id="rId25"/>
    <p:sldId id="280" r:id="rId26"/>
    <p:sldId id="279" r:id="rId27"/>
    <p:sldId id="281" r:id="rId28"/>
    <p:sldId id="264" r:id="rId29"/>
    <p:sldId id="265" r:id="rId30"/>
    <p:sldId id="266" r:id="rId31"/>
    <p:sldId id="268" r:id="rId32"/>
    <p:sldId id="387" r:id="rId33"/>
    <p:sldId id="284" r:id="rId34"/>
    <p:sldId id="278" r:id="rId35"/>
    <p:sldId id="282" r:id="rId36"/>
    <p:sldId id="283" r:id="rId37"/>
    <p:sldId id="341" r:id="rId38"/>
    <p:sldId id="301" r:id="rId39"/>
    <p:sldId id="300" r:id="rId40"/>
    <p:sldId id="307" r:id="rId41"/>
    <p:sldId id="308" r:id="rId42"/>
    <p:sldId id="328" r:id="rId43"/>
    <p:sldId id="335" r:id="rId44"/>
    <p:sldId id="329" r:id="rId45"/>
    <p:sldId id="330" r:id="rId46"/>
    <p:sldId id="303" r:id="rId47"/>
    <p:sldId id="368" r:id="rId48"/>
    <p:sldId id="369" r:id="rId49"/>
    <p:sldId id="370" r:id="rId50"/>
    <p:sldId id="371" r:id="rId51"/>
    <p:sldId id="372" r:id="rId52"/>
    <p:sldId id="367" r:id="rId53"/>
    <p:sldId id="306" r:id="rId54"/>
    <p:sldId id="310" r:id="rId55"/>
    <p:sldId id="311" r:id="rId56"/>
    <p:sldId id="313" r:id="rId57"/>
    <p:sldId id="317" r:id="rId58"/>
    <p:sldId id="316" r:id="rId59"/>
    <p:sldId id="321" r:id="rId60"/>
    <p:sldId id="322" r:id="rId61"/>
    <p:sldId id="324" r:id="rId62"/>
    <p:sldId id="304" r:id="rId63"/>
    <p:sldId id="305" r:id="rId64"/>
    <p:sldId id="336" r:id="rId65"/>
    <p:sldId id="337" r:id="rId66"/>
    <p:sldId id="338" r:id="rId67"/>
    <p:sldId id="342" r:id="rId68"/>
    <p:sldId id="343" r:id="rId69"/>
    <p:sldId id="344" r:id="rId70"/>
    <p:sldId id="345" r:id="rId71"/>
    <p:sldId id="346" r:id="rId72"/>
    <p:sldId id="347" r:id="rId73"/>
    <p:sldId id="348" r:id="rId74"/>
    <p:sldId id="349" r:id="rId75"/>
    <p:sldId id="350" r:id="rId76"/>
    <p:sldId id="355" r:id="rId77"/>
    <p:sldId id="357" r:id="rId78"/>
    <p:sldId id="358" r:id="rId79"/>
    <p:sldId id="359" r:id="rId80"/>
    <p:sldId id="377" r:id="rId81"/>
    <p:sldId id="360" r:id="rId82"/>
    <p:sldId id="380" r:id="rId83"/>
    <p:sldId id="381" r:id="rId84"/>
    <p:sldId id="382" r:id="rId85"/>
    <p:sldId id="365" r:id="rId86"/>
    <p:sldId id="366" r:id="rId87"/>
    <p:sldId id="379" r:id="rId88"/>
    <p:sldId id="364" r:id="rId89"/>
    <p:sldId id="383" r:id="rId90"/>
    <p:sldId id="384" r:id="rId91"/>
    <p:sldId id="385" r:id="rId92"/>
    <p:sldId id="386" r:id="rId93"/>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7F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1" autoAdjust="0"/>
    <p:restoredTop sz="95854" autoAdjust="0"/>
  </p:normalViewPr>
  <p:slideViewPr>
    <p:cSldViewPr>
      <p:cViewPr varScale="1">
        <p:scale>
          <a:sx n="70" d="100"/>
          <a:sy n="70" d="100"/>
        </p:scale>
        <p:origin x="-1458" y="-102"/>
      </p:cViewPr>
      <p:guideLst>
        <p:guide orient="horz" pos="2160"/>
        <p:guide pos="2880"/>
      </p:guideLst>
    </p:cSldViewPr>
  </p:slideViewPr>
  <p:outlineViewPr>
    <p:cViewPr>
      <p:scale>
        <a:sx n="25" d="100"/>
        <a:sy n="25" d="100"/>
      </p:scale>
      <p:origin x="0" y="282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00" d="100"/>
        <a:sy n="100" d="100"/>
      </p:scale>
      <p:origin x="0" y="0"/>
    </p:cViewPr>
  </p:notesTextViewPr>
  <p:sorterViewPr>
    <p:cViewPr>
      <p:scale>
        <a:sx n="66" d="100"/>
        <a:sy n="66" d="100"/>
      </p:scale>
      <p:origin x="0" y="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9.xml"/><Relationship Id="rId39" Type="http://schemas.openxmlformats.org/officeDocument/2006/relationships/slide" Target="slides/slide64.xml"/><Relationship Id="rId3" Type="http://schemas.openxmlformats.org/officeDocument/2006/relationships/slide" Target="slides/slide3.xml"/><Relationship Id="rId21" Type="http://schemas.openxmlformats.org/officeDocument/2006/relationships/slide" Target="slides/slide24.xml"/><Relationship Id="rId34" Type="http://schemas.openxmlformats.org/officeDocument/2006/relationships/slide" Target="slides/slide43.xml"/><Relationship Id="rId42" Type="http://schemas.openxmlformats.org/officeDocument/2006/relationships/slide" Target="slides/slide76.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8.xml"/><Relationship Id="rId33" Type="http://schemas.openxmlformats.org/officeDocument/2006/relationships/slide" Target="slides/slide40.xml"/><Relationship Id="rId38" Type="http://schemas.openxmlformats.org/officeDocument/2006/relationships/slide" Target="slides/slide59.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2.xml"/><Relationship Id="rId29" Type="http://schemas.openxmlformats.org/officeDocument/2006/relationships/slide" Target="slides/slide33.xml"/><Relationship Id="rId41" Type="http://schemas.openxmlformats.org/officeDocument/2006/relationships/slide" Target="slides/slide73.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7.xml"/><Relationship Id="rId32" Type="http://schemas.openxmlformats.org/officeDocument/2006/relationships/slide" Target="slides/slide36.xml"/><Relationship Id="rId37" Type="http://schemas.openxmlformats.org/officeDocument/2006/relationships/slide" Target="slides/slide57.xml"/><Relationship Id="rId40" Type="http://schemas.openxmlformats.org/officeDocument/2006/relationships/slide" Target="slides/slide7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54.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4.xml"/><Relationship Id="rId35"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1925"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761413"/>
            <a:ext cx="3038475" cy="4619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1925" y="8761413"/>
            <a:ext cx="3038475" cy="4619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761A31FA-79E0-4BBF-A8A3-6B7D7E2F637F}" type="slidenum">
              <a:rPr lang="en-US" altLang="en-US"/>
              <a:pPr>
                <a:defRPr/>
              </a:pPr>
              <a:t>‹#›</a:t>
            </a:fld>
            <a:endParaRPr lang="en-US" altLang="en-US"/>
          </a:p>
        </p:txBody>
      </p:sp>
    </p:spTree>
    <p:extLst>
      <p:ext uri="{BB962C8B-B14F-4D97-AF65-F5344CB8AC3E}">
        <p14:creationId xmlns:p14="http://schemas.microsoft.com/office/powerpoint/2010/main" val="1377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en-US"/>
          </a:p>
        </p:txBody>
      </p:sp>
      <p:sp>
        <p:nvSpPr>
          <p:cNvPr id="8195" name="Rectangle 3"/>
          <p:cNvSpPr>
            <a:spLocks noGrp="1" noChangeArrowheads="1"/>
          </p:cNvSpPr>
          <p:nvPr>
            <p:ph type="dt" idx="1"/>
          </p:nvPr>
        </p:nvSpPr>
        <p:spPr bwMode="auto">
          <a:xfrm>
            <a:off x="3971925" y="0"/>
            <a:ext cx="3038475" cy="4619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en-US"/>
          </a:p>
        </p:txBody>
      </p:sp>
      <p:sp>
        <p:nvSpPr>
          <p:cNvPr id="96260" name="Rectangle 4"/>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381500"/>
            <a:ext cx="5140325" cy="4149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8" name="Rectangle 6"/>
          <p:cNvSpPr>
            <a:spLocks noGrp="1" noChangeArrowheads="1"/>
          </p:cNvSpPr>
          <p:nvPr>
            <p:ph type="ftr" sz="quarter" idx="4"/>
          </p:nvPr>
        </p:nvSpPr>
        <p:spPr bwMode="auto">
          <a:xfrm>
            <a:off x="0" y="8761413"/>
            <a:ext cx="3038475" cy="4619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ltLang="en-US"/>
          </a:p>
        </p:txBody>
      </p:sp>
      <p:sp>
        <p:nvSpPr>
          <p:cNvPr id="8199" name="Rectangle 7"/>
          <p:cNvSpPr>
            <a:spLocks noGrp="1" noChangeArrowheads="1"/>
          </p:cNvSpPr>
          <p:nvPr>
            <p:ph type="sldNum" sz="quarter" idx="5"/>
          </p:nvPr>
        </p:nvSpPr>
        <p:spPr bwMode="auto">
          <a:xfrm>
            <a:off x="3971925" y="8761413"/>
            <a:ext cx="3038475" cy="4619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D4E34F9-2E85-4CC2-A435-1345EFF7A0F8}" type="slidenum">
              <a:rPr lang="en-US" altLang="en-US"/>
              <a:pPr>
                <a:defRPr/>
              </a:pPr>
              <a:t>‹#›</a:t>
            </a:fld>
            <a:endParaRPr lang="en-US" altLang="en-US"/>
          </a:p>
        </p:txBody>
      </p:sp>
    </p:spTree>
    <p:extLst>
      <p:ext uri="{BB962C8B-B14F-4D97-AF65-F5344CB8AC3E}">
        <p14:creationId xmlns:p14="http://schemas.microsoft.com/office/powerpoint/2010/main" val="2619796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25969E01-6F8B-4247-B38E-B5A6CE0E0AE5}" type="slidenum">
              <a:rPr lang="en-US" altLang="en-US" smtClean="0">
                <a:latin typeface="Times New Roman" pitchFamily="18" charset="0"/>
              </a:rPr>
              <a:pPr/>
              <a:t>1</a:t>
            </a:fld>
            <a:endParaRPr lang="en-US" altLang="en-US"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E310BA7-0C36-4551-BFA2-A630B1E3DF8D}" type="slidenum">
              <a:rPr lang="en-US" altLang="en-US" smtClean="0">
                <a:latin typeface="Times New Roman" pitchFamily="18" charset="0"/>
              </a:rPr>
              <a:pPr/>
              <a:t>10</a:t>
            </a:fld>
            <a:endParaRPr lang="en-US" alt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5E8BE89A-5E6F-4C72-9C0A-9B9B0E2D2604}" type="slidenum">
              <a:rPr lang="en-US" altLang="en-US" smtClean="0">
                <a:latin typeface="Times New Roman" pitchFamily="18" charset="0"/>
              </a:rPr>
              <a:pPr/>
              <a:t>11</a:t>
            </a:fld>
            <a:endParaRPr lang="en-US" altLang="en-US" smtClean="0">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E6A99E0F-4490-4ED3-B5CD-9BC460DDCB65}" type="slidenum">
              <a:rPr lang="en-US" altLang="en-US" smtClean="0">
                <a:latin typeface="Times New Roman" pitchFamily="18" charset="0"/>
              </a:rPr>
              <a:pPr/>
              <a:t>12</a:t>
            </a:fld>
            <a:endParaRPr lang="en-US" altLang="en-US" smtClean="0">
              <a:latin typeface="Times New Roman"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15EE90A3-B8BD-4112-BD05-F795EAE5A948}" type="slidenum">
              <a:rPr lang="en-US" altLang="en-US" smtClean="0">
                <a:latin typeface="Times New Roman" pitchFamily="18" charset="0"/>
              </a:rPr>
              <a:pPr/>
              <a:t>13</a:t>
            </a:fld>
            <a:endParaRPr lang="en-US" alt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FC6B58E8-3B0C-47F2-B470-7D36E83E8FC2}" type="slidenum">
              <a:rPr lang="en-US" altLang="en-US" smtClean="0">
                <a:latin typeface="Times New Roman" pitchFamily="18" charset="0"/>
              </a:rPr>
              <a:pPr/>
              <a:t>14</a:t>
            </a:fld>
            <a:endParaRPr lang="en-US" alt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EBD8531A-E2AA-4EBF-A271-AAD67618FEE8}" type="slidenum">
              <a:rPr lang="en-US" altLang="en-US" smtClean="0">
                <a:latin typeface="Times New Roman" pitchFamily="18" charset="0"/>
              </a:rPr>
              <a:pPr/>
              <a:t>15</a:t>
            </a:fld>
            <a:endParaRPr lang="en-US" alt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DCB00AC6-2B7E-4904-9CB6-A404D1F0CBB0}" type="slidenum">
              <a:rPr lang="en-US" altLang="en-US" smtClean="0">
                <a:latin typeface="Times New Roman" pitchFamily="18" charset="0"/>
              </a:rPr>
              <a:pPr/>
              <a:t>16</a:t>
            </a:fld>
            <a:endParaRPr lang="en-US" altLang="en-US" smtClean="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0389BE95-756B-49BD-854A-D57DD1525D3D}" type="slidenum">
              <a:rPr lang="en-US" altLang="en-US" smtClean="0">
                <a:latin typeface="Times New Roman" pitchFamily="18" charset="0"/>
              </a:rPr>
              <a:pPr/>
              <a:t>17</a:t>
            </a:fld>
            <a:endParaRPr lang="en-US" altLang="en-US" smtClean="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3CA499A5-B30A-4011-B898-1E6DA8D9642C}" type="slidenum">
              <a:rPr lang="en-US" altLang="en-US" smtClean="0">
                <a:latin typeface="Times New Roman" pitchFamily="18" charset="0"/>
              </a:rPr>
              <a:pPr/>
              <a:t>18</a:t>
            </a:fld>
            <a:endParaRPr lang="en-US" altLang="en-US" smtClean="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1631AAEC-7098-4A3E-BC25-DA379EF59F52}" type="slidenum">
              <a:rPr lang="en-US" altLang="en-US" smtClean="0">
                <a:latin typeface="Times New Roman" pitchFamily="18" charset="0"/>
              </a:rPr>
              <a:pPr/>
              <a:t>19</a:t>
            </a:fld>
            <a:endParaRPr lang="en-US" altLang="en-US" smtClean="0">
              <a:latin typeface="Times New Roman"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087C986E-8B5F-43F1-BC2E-37BD3C8E049E}" type="slidenum">
              <a:rPr lang="en-US" altLang="en-US" smtClean="0">
                <a:latin typeface="Times New Roman" pitchFamily="18" charset="0"/>
              </a:rPr>
              <a:pPr/>
              <a:t>2</a:t>
            </a:fld>
            <a:endParaRPr lang="en-US" altLang="en-US" smtClean="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7CE02883-66FC-441C-B902-5B7716E2F34B}" type="slidenum">
              <a:rPr lang="en-US" altLang="en-US" smtClean="0">
                <a:latin typeface="Times New Roman" pitchFamily="18" charset="0"/>
              </a:rPr>
              <a:pPr/>
              <a:t>20</a:t>
            </a:fld>
            <a:endParaRPr lang="en-US" altLang="en-US" smtClean="0">
              <a:latin typeface="Times New Roman" pitchFamily="18" charset="0"/>
            </a:endParaRPr>
          </a:p>
        </p:txBody>
      </p:sp>
      <p:sp>
        <p:nvSpPr>
          <p:cNvPr id="116739" name="Rectangle 1026"/>
          <p:cNvSpPr>
            <a:spLocks noGrp="1" noRot="1" noChangeAspect="1" noChangeArrowheads="1" noTextEdit="1"/>
          </p:cNvSpPr>
          <p:nvPr>
            <p:ph type="sldImg"/>
          </p:nvPr>
        </p:nvSpPr>
        <p:spPr>
          <a:solidFill>
            <a:srgbClr val="FFFFFF"/>
          </a:solidFill>
          <a:ln/>
        </p:spPr>
      </p:sp>
      <p:sp>
        <p:nvSpPr>
          <p:cNvPr id="11674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AECA5FCF-6137-4C81-8891-04A852343019}" type="slidenum">
              <a:rPr lang="en-US" altLang="en-US" smtClean="0">
                <a:latin typeface="Times New Roman" pitchFamily="18" charset="0"/>
              </a:rPr>
              <a:pPr/>
              <a:t>21</a:t>
            </a:fld>
            <a:endParaRPr lang="en-US" altLang="en-US" smtClean="0">
              <a:latin typeface="Times New Roman" pitchFamily="18"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57C09636-7B81-4826-A4A7-5DE4B395D133}" type="slidenum">
              <a:rPr lang="en-US" altLang="en-US" smtClean="0">
                <a:latin typeface="Times New Roman" pitchFamily="18" charset="0"/>
              </a:rPr>
              <a:pPr/>
              <a:t>22</a:t>
            </a:fld>
            <a:endParaRPr lang="en-US" altLang="en-US"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CB6B4078-6101-4283-9214-A30DEA7FD257}" type="slidenum">
              <a:rPr lang="en-US" altLang="en-US" smtClean="0">
                <a:latin typeface="Times New Roman" pitchFamily="18" charset="0"/>
              </a:rPr>
              <a:pPr/>
              <a:t>23</a:t>
            </a:fld>
            <a:endParaRPr lang="en-US" altLang="en-US" smtClean="0">
              <a:latin typeface="Times New Roman" pitchFamily="18"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06814AE9-0B56-41A8-85BF-39DB5A519E06}" type="slidenum">
              <a:rPr lang="en-US" altLang="en-US" smtClean="0">
                <a:latin typeface="Times New Roman" pitchFamily="18" charset="0"/>
              </a:rPr>
              <a:pPr/>
              <a:t>24</a:t>
            </a:fld>
            <a:endParaRPr lang="en-US" altLang="en-US" smtClean="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FA5FAB21-9E3F-422C-BFE8-00F34B6E5F7E}" type="slidenum">
              <a:rPr lang="en-US" altLang="en-US" smtClean="0">
                <a:latin typeface="Times New Roman" pitchFamily="18" charset="0"/>
              </a:rPr>
              <a:pPr/>
              <a:t>25</a:t>
            </a:fld>
            <a:endParaRPr lang="en-US" altLang="en-US"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B2F8C8E-FE62-4853-B4B5-F3D9AC4CCBCC}" type="slidenum">
              <a:rPr lang="en-US" altLang="en-US" smtClean="0">
                <a:latin typeface="Times New Roman" pitchFamily="18" charset="0"/>
              </a:rPr>
              <a:pPr/>
              <a:t>26</a:t>
            </a:fld>
            <a:endParaRPr lang="en-US" altLang="en-US"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83F65038-7C56-4BD8-9163-0B7E85B5ABCC}" type="slidenum">
              <a:rPr lang="en-US" altLang="en-US" smtClean="0">
                <a:latin typeface="Times New Roman" pitchFamily="18" charset="0"/>
              </a:rPr>
              <a:pPr/>
              <a:t>27</a:t>
            </a:fld>
            <a:endParaRPr lang="en-US" altLang="en-US" smtClean="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E44C86A1-720C-4A59-8DA9-B3B42EDB203E}" type="slidenum">
              <a:rPr lang="en-US" altLang="en-US" smtClean="0">
                <a:latin typeface="Times New Roman" pitchFamily="18" charset="0"/>
              </a:rPr>
              <a:pPr/>
              <a:t>28</a:t>
            </a:fld>
            <a:endParaRPr lang="en-US" altLang="en-US" smtClean="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B2ADB4E-5008-4701-9A86-FA5AC0B47A7E}" type="slidenum">
              <a:rPr lang="en-US" altLang="en-US" smtClean="0">
                <a:latin typeface="Times New Roman" pitchFamily="18" charset="0"/>
              </a:rPr>
              <a:pPr/>
              <a:t>29</a:t>
            </a:fld>
            <a:endParaRPr lang="en-US" altLang="en-US" smtClean="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5D47D274-E105-404C-AA78-9AE4618F67E7}" type="slidenum">
              <a:rPr lang="en-US" altLang="en-US" smtClean="0">
                <a:latin typeface="Times New Roman" pitchFamily="18" charset="0"/>
              </a:rPr>
              <a:pPr/>
              <a:t>3</a:t>
            </a:fld>
            <a:endParaRPr lang="en-US" altLang="en-US" smtClean="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9BBD0D29-FF1B-4BE3-9A29-8BF71DD63FC2}" type="slidenum">
              <a:rPr lang="en-US" altLang="en-US" smtClean="0">
                <a:latin typeface="Times New Roman" pitchFamily="18" charset="0"/>
              </a:rPr>
              <a:pPr/>
              <a:t>30</a:t>
            </a:fld>
            <a:endParaRPr lang="en-US" altLang="en-US" smtClean="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FCC7BC81-B659-4EDC-ADAA-982E5894C702}" type="slidenum">
              <a:rPr lang="en-US" altLang="en-US" smtClean="0">
                <a:latin typeface="Times New Roman" pitchFamily="18" charset="0"/>
              </a:rPr>
              <a:pPr/>
              <a:t>31</a:t>
            </a:fld>
            <a:endParaRPr lang="en-US" altLang="en-US"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FAE75BF9-C62C-4B96-A353-39ACD3CCA195}" type="slidenum">
              <a:rPr lang="en-US" altLang="en-US" smtClean="0">
                <a:latin typeface="Times New Roman" pitchFamily="18" charset="0"/>
              </a:rPr>
              <a:pPr/>
              <a:t>33</a:t>
            </a:fld>
            <a:endParaRPr lang="en-US" altLang="en-US"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35C7EDBC-36BE-490F-9648-C9438C12519A}" type="slidenum">
              <a:rPr lang="en-US" altLang="en-US" smtClean="0">
                <a:latin typeface="Times New Roman" pitchFamily="18" charset="0"/>
              </a:rPr>
              <a:pPr/>
              <a:t>34</a:t>
            </a:fld>
            <a:endParaRPr lang="en-US" altLang="en-US" smtClean="0">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53059251-4965-4B31-BFE3-DDEA2B68F80D}" type="slidenum">
              <a:rPr lang="en-US" altLang="en-US" smtClean="0">
                <a:latin typeface="Times New Roman" pitchFamily="18" charset="0"/>
              </a:rPr>
              <a:pPr/>
              <a:t>35</a:t>
            </a:fld>
            <a:endParaRPr lang="en-US" altLang="en-US" smtClean="0">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88C73572-434A-49B3-8E90-D8F58190B472}" type="slidenum">
              <a:rPr lang="en-US" altLang="en-US" smtClean="0">
                <a:latin typeface="Times New Roman" pitchFamily="18" charset="0"/>
              </a:rPr>
              <a:pPr/>
              <a:t>36</a:t>
            </a:fld>
            <a:endParaRPr lang="en-US" altLang="en-US" smtClean="0">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082ED9B8-6578-4FF8-A98E-488DA8D9D246}" type="slidenum">
              <a:rPr lang="en-US" altLang="en-US" smtClean="0">
                <a:latin typeface="Times New Roman" pitchFamily="18" charset="0"/>
              </a:rPr>
              <a:pPr/>
              <a:t>37</a:t>
            </a:fld>
            <a:endParaRPr lang="en-US" altLang="en-US" smtClean="0">
              <a:latin typeface="Times New Roman" pitchFamily="18"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4E67E0D5-94A8-4869-9842-FAEF0E13A4B0}" type="slidenum">
              <a:rPr lang="en-US" altLang="en-US" smtClean="0">
                <a:latin typeface="Times New Roman" pitchFamily="18" charset="0"/>
              </a:rPr>
              <a:pPr/>
              <a:t>38</a:t>
            </a:fld>
            <a:endParaRPr lang="en-US" altLang="en-US" smtClean="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B0AEDA4C-53D7-47F1-AAE0-F18BC030D7F6}" type="slidenum">
              <a:rPr lang="en-US" altLang="en-US" smtClean="0">
                <a:latin typeface="Times New Roman" pitchFamily="18" charset="0"/>
              </a:rPr>
              <a:pPr/>
              <a:t>39</a:t>
            </a:fld>
            <a:endParaRPr lang="en-US" altLang="en-US" smtClean="0">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C1C4DD22-8EDE-4B4C-ADB9-F9AF67048D48}" type="slidenum">
              <a:rPr lang="en-US" altLang="en-US" smtClean="0">
                <a:latin typeface="Times New Roman" pitchFamily="18" charset="0"/>
              </a:rPr>
              <a:pPr/>
              <a:t>40</a:t>
            </a:fld>
            <a:endParaRPr lang="en-US" altLang="en-US" smtClean="0">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000B9154-FA5F-4577-8502-2E1C8A1C6AA1}" type="slidenum">
              <a:rPr lang="en-US" altLang="en-US" smtClean="0">
                <a:latin typeface="Times New Roman" pitchFamily="18" charset="0"/>
              </a:rPr>
              <a:pPr/>
              <a:t>4</a:t>
            </a:fld>
            <a:endParaRPr lang="en-US" altLang="en-US"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11EA6CCD-B501-4264-9787-E5F9F9AE0D79}" type="slidenum">
              <a:rPr lang="en-US" altLang="en-US" smtClean="0">
                <a:latin typeface="Times New Roman" pitchFamily="18" charset="0"/>
              </a:rPr>
              <a:pPr/>
              <a:t>41</a:t>
            </a:fld>
            <a:endParaRPr lang="en-US" altLang="en-US" smtClean="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110D27F8-08E9-403A-8FC4-A29CB887A791}" type="slidenum">
              <a:rPr lang="en-US" altLang="en-US" smtClean="0">
                <a:latin typeface="Times New Roman" pitchFamily="18" charset="0"/>
              </a:rPr>
              <a:pPr/>
              <a:t>42</a:t>
            </a:fld>
            <a:endParaRPr lang="en-US" altLang="en-US" smtClean="0">
              <a:latin typeface="Times New Roman" pitchFamily="18"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D650CD16-9135-4EC8-AA00-E039A39BAA85}" type="slidenum">
              <a:rPr lang="en-US" altLang="en-US" smtClean="0">
                <a:latin typeface="Times New Roman" pitchFamily="18" charset="0"/>
              </a:rPr>
              <a:pPr/>
              <a:t>43</a:t>
            </a:fld>
            <a:endParaRPr lang="en-US" altLang="en-US" smtClean="0">
              <a:latin typeface="Times New Roman" pitchFamily="18" charset="0"/>
            </a:endParaRPr>
          </a:p>
        </p:txBody>
      </p:sp>
      <p:sp>
        <p:nvSpPr>
          <p:cNvPr id="139267" name="Rectangle 1026"/>
          <p:cNvSpPr>
            <a:spLocks noGrp="1" noRot="1" noChangeAspect="1" noChangeArrowheads="1" noTextEdit="1"/>
          </p:cNvSpPr>
          <p:nvPr>
            <p:ph type="sldImg"/>
          </p:nvPr>
        </p:nvSpPr>
        <p:spPr>
          <a:solidFill>
            <a:srgbClr val="FFFFFF"/>
          </a:solidFill>
          <a:ln/>
        </p:spPr>
      </p:sp>
      <p:sp>
        <p:nvSpPr>
          <p:cNvPr id="13926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1BE046C5-07CD-43C5-BF0A-99A049C0337A}" type="slidenum">
              <a:rPr lang="en-US" altLang="en-US" smtClean="0">
                <a:latin typeface="Times New Roman" pitchFamily="18" charset="0"/>
              </a:rPr>
              <a:pPr/>
              <a:t>44</a:t>
            </a:fld>
            <a:endParaRPr lang="en-US" altLang="en-US" smtClean="0">
              <a:latin typeface="Times New Roman" pitchFamily="18"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11DE76C3-F9B8-4981-A9C6-A7C9C4E164AB}" type="slidenum">
              <a:rPr lang="en-US" altLang="en-US" smtClean="0">
                <a:latin typeface="Times New Roman" pitchFamily="18" charset="0"/>
              </a:rPr>
              <a:pPr/>
              <a:t>45</a:t>
            </a:fld>
            <a:endParaRPr lang="en-US" altLang="en-US" smtClean="0">
              <a:latin typeface="Times New Roman" pitchFamily="18"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2E15312E-A294-4A10-843A-D56CAD96A9D9}" type="slidenum">
              <a:rPr lang="en-US" altLang="en-US" smtClean="0">
                <a:latin typeface="Times New Roman" pitchFamily="18" charset="0"/>
              </a:rPr>
              <a:pPr/>
              <a:t>46</a:t>
            </a:fld>
            <a:endParaRPr lang="en-US" altLang="en-US" smtClean="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E366671E-C3B0-4905-9179-880455CCD597}" type="slidenum">
              <a:rPr lang="en-US" altLang="en-US" smtClean="0">
                <a:latin typeface="Times New Roman" pitchFamily="18" charset="0"/>
              </a:rPr>
              <a:pPr/>
              <a:t>47</a:t>
            </a:fld>
            <a:endParaRPr lang="en-US" altLang="en-US" smtClean="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1EDD3E68-A860-4B16-8A4D-991BBDB25104}" type="slidenum">
              <a:rPr lang="en-US" altLang="en-US" smtClean="0">
                <a:latin typeface="Times New Roman" pitchFamily="18" charset="0"/>
              </a:rPr>
              <a:pPr/>
              <a:t>48</a:t>
            </a:fld>
            <a:endParaRPr lang="en-US" altLang="en-US" smtClean="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B524EDC0-7CC4-4936-A4ED-C4CBF7D105FA}" type="slidenum">
              <a:rPr lang="en-US" altLang="en-US" smtClean="0">
                <a:latin typeface="Times New Roman" pitchFamily="18" charset="0"/>
              </a:rPr>
              <a:pPr/>
              <a:t>49</a:t>
            </a:fld>
            <a:endParaRPr lang="en-US" altLang="en-US" smtClean="0">
              <a:latin typeface="Times New Roman" pitchFamily="18" charset="0"/>
            </a:endParaRPr>
          </a:p>
        </p:txBody>
      </p:sp>
      <p:sp>
        <p:nvSpPr>
          <p:cNvPr id="145411" name="Rectangle 1026"/>
          <p:cNvSpPr>
            <a:spLocks noGrp="1" noRot="1" noChangeAspect="1" noChangeArrowheads="1" noTextEdit="1"/>
          </p:cNvSpPr>
          <p:nvPr>
            <p:ph type="sldImg"/>
          </p:nvPr>
        </p:nvSpPr>
        <p:spPr>
          <a:ln/>
        </p:spPr>
      </p:sp>
      <p:sp>
        <p:nvSpPr>
          <p:cNvPr id="145412" name="Rectangle 1027"/>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85EF8D31-7815-4CC2-B5A4-D018FBAF1E3C}" type="slidenum">
              <a:rPr lang="en-US" altLang="en-US" smtClean="0">
                <a:latin typeface="Times New Roman" pitchFamily="18" charset="0"/>
              </a:rPr>
              <a:pPr/>
              <a:t>50</a:t>
            </a:fld>
            <a:endParaRPr lang="en-US" altLang="en-US" smtClean="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D5666F7C-0E1E-46BF-98A7-B87ABDA84A03}" type="slidenum">
              <a:rPr lang="en-US" altLang="en-US" smtClean="0">
                <a:latin typeface="Times New Roman" pitchFamily="18" charset="0"/>
              </a:rPr>
              <a:pPr/>
              <a:t>5</a:t>
            </a:fld>
            <a:endParaRPr lang="en-US" altLang="en-US"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685C5BBF-2822-4366-9EAA-D1BF22E8DC26}" type="slidenum">
              <a:rPr lang="en-US" altLang="en-US" smtClean="0">
                <a:latin typeface="Times New Roman" pitchFamily="18" charset="0"/>
              </a:rPr>
              <a:pPr/>
              <a:t>51</a:t>
            </a:fld>
            <a:endParaRPr lang="en-US" altLang="en-US" smtClean="0">
              <a:latin typeface="Times New Roman" pitchFamily="18" charset="0"/>
            </a:endParaRPr>
          </a:p>
        </p:txBody>
      </p:sp>
      <p:sp>
        <p:nvSpPr>
          <p:cNvPr id="147459" name="Rectangle 1026"/>
          <p:cNvSpPr>
            <a:spLocks noGrp="1" noRot="1" noChangeAspect="1" noChangeArrowheads="1" noTextEdit="1"/>
          </p:cNvSpPr>
          <p:nvPr>
            <p:ph type="sldImg"/>
          </p:nvPr>
        </p:nvSpPr>
        <p:spPr>
          <a:ln/>
        </p:spPr>
      </p:sp>
      <p:sp>
        <p:nvSpPr>
          <p:cNvPr id="147460" name="Rectangle 1027"/>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44BCA0B7-74C2-4C9B-9AC8-F3E791FE8772}" type="slidenum">
              <a:rPr lang="en-US" altLang="en-US" smtClean="0">
                <a:latin typeface="Times New Roman" pitchFamily="18" charset="0"/>
              </a:rPr>
              <a:pPr/>
              <a:t>52</a:t>
            </a:fld>
            <a:endParaRPr lang="en-US" altLang="en-US" smtClean="0">
              <a:latin typeface="Times New Roman" pitchFamily="18" charset="0"/>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B551172D-7889-4C86-BEE1-14F227E961E4}" type="slidenum">
              <a:rPr lang="en-US" altLang="en-US" smtClean="0">
                <a:latin typeface="Times New Roman" pitchFamily="18" charset="0"/>
              </a:rPr>
              <a:pPr/>
              <a:t>53</a:t>
            </a:fld>
            <a:endParaRPr lang="en-US" altLang="en-US"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F094A8FA-F084-4DB3-B8FA-FA95A729BC89}" type="slidenum">
              <a:rPr lang="en-US" altLang="en-US" smtClean="0">
                <a:latin typeface="Times New Roman" pitchFamily="18" charset="0"/>
              </a:rPr>
              <a:pPr/>
              <a:t>54</a:t>
            </a:fld>
            <a:endParaRPr lang="en-US" altLang="en-US"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BBFF3390-DDA9-46EB-A06A-A10244563348}" type="slidenum">
              <a:rPr lang="en-US" altLang="en-US" smtClean="0">
                <a:latin typeface="Times New Roman" pitchFamily="18" charset="0"/>
              </a:rPr>
              <a:pPr/>
              <a:t>55</a:t>
            </a:fld>
            <a:endParaRPr lang="en-US" altLang="en-US"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07B55DAA-9932-4515-B704-BC1E6EC46E9F}" type="slidenum">
              <a:rPr lang="en-US" altLang="en-US" smtClean="0">
                <a:latin typeface="Times New Roman" pitchFamily="18" charset="0"/>
              </a:rPr>
              <a:pPr/>
              <a:t>56</a:t>
            </a:fld>
            <a:endParaRPr lang="en-US" altLang="en-US" smtClean="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50B5E43C-EE2C-4525-8EE8-A99C3BB310B2}" type="slidenum">
              <a:rPr lang="en-US" altLang="en-US" smtClean="0">
                <a:latin typeface="Times New Roman" pitchFamily="18" charset="0"/>
              </a:rPr>
              <a:pPr/>
              <a:t>57</a:t>
            </a:fld>
            <a:endParaRPr lang="en-US" altLang="en-US" smtClean="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6AB6BB58-492A-4498-8960-7B1BAB568DC7}" type="slidenum">
              <a:rPr lang="en-US" altLang="en-US" smtClean="0">
                <a:latin typeface="Times New Roman" pitchFamily="18" charset="0"/>
              </a:rPr>
              <a:pPr/>
              <a:t>58</a:t>
            </a:fld>
            <a:endParaRPr lang="en-US" altLang="en-US" smtClean="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251F9A8C-38E3-4430-84EB-EF18286712ED}" type="slidenum">
              <a:rPr lang="en-US" altLang="en-US" smtClean="0">
                <a:latin typeface="Times New Roman" pitchFamily="18" charset="0"/>
              </a:rPr>
              <a:pPr/>
              <a:t>59</a:t>
            </a:fld>
            <a:endParaRPr lang="en-US" altLang="en-US"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A0723A91-F57E-446B-A853-83D65C881C7F}" type="slidenum">
              <a:rPr lang="en-US" altLang="en-US" smtClean="0">
                <a:latin typeface="Times New Roman" pitchFamily="18" charset="0"/>
              </a:rPr>
              <a:pPr/>
              <a:t>60</a:t>
            </a:fld>
            <a:endParaRPr lang="en-US" altLang="en-US" smtClean="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4830F487-2F17-4044-AD64-4E97A1027218}" type="slidenum">
              <a:rPr lang="en-US" altLang="en-US" smtClean="0">
                <a:latin typeface="Times New Roman" pitchFamily="18" charset="0"/>
              </a:rPr>
              <a:pPr/>
              <a:t>6</a:t>
            </a:fld>
            <a:endParaRPr lang="en-US" altLang="en-US"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4D979898-47F3-433D-9D4A-49C02FC07430}" type="slidenum">
              <a:rPr lang="en-US" altLang="en-US" smtClean="0">
                <a:latin typeface="Times New Roman" pitchFamily="18" charset="0"/>
              </a:rPr>
              <a:pPr/>
              <a:t>61</a:t>
            </a:fld>
            <a:endParaRPr lang="en-US" altLang="en-US" smtClean="0">
              <a:latin typeface="Times New Roman" pitchFamily="18" charset="0"/>
            </a:endParaRPr>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miter lim="800000"/>
            <a:headEnd/>
            <a:tailEnd/>
          </a:ln>
        </p:spPr>
        <p:txBody>
          <a:bodyPr/>
          <a:lstStyle/>
          <a:p>
            <a:fld id="{EFA51B6F-6277-40AB-AE39-084A0E763A24}" type="slidenum">
              <a:rPr lang="en-US" altLang="en-US" smtClean="0">
                <a:latin typeface="Times New Roman" pitchFamily="18" charset="0"/>
              </a:rPr>
              <a:pPr/>
              <a:t>62</a:t>
            </a:fld>
            <a:endParaRPr lang="en-US" altLang="en-US" smtClean="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miter lim="800000"/>
            <a:headEnd/>
            <a:tailEnd/>
          </a:ln>
        </p:spPr>
        <p:txBody>
          <a:bodyPr/>
          <a:lstStyle/>
          <a:p>
            <a:fld id="{38F04D16-66C4-4FCF-BF8F-ADEDC803610A}" type="slidenum">
              <a:rPr lang="en-US" altLang="en-US" smtClean="0">
                <a:latin typeface="Times New Roman" pitchFamily="18" charset="0"/>
              </a:rPr>
              <a:pPr/>
              <a:t>63</a:t>
            </a:fld>
            <a:endParaRPr lang="en-US" altLang="en-US" smtClean="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miter lim="800000"/>
            <a:headEnd/>
            <a:tailEnd/>
          </a:ln>
        </p:spPr>
        <p:txBody>
          <a:bodyPr/>
          <a:lstStyle/>
          <a:p>
            <a:fld id="{A51A61F3-5F7A-4E84-9B7C-224C8ABD7984}" type="slidenum">
              <a:rPr lang="en-US" altLang="en-US" smtClean="0">
                <a:latin typeface="Times New Roman" pitchFamily="18" charset="0"/>
              </a:rPr>
              <a:pPr/>
              <a:t>64</a:t>
            </a:fld>
            <a:endParaRPr lang="en-US" altLang="en-US" smtClean="0">
              <a:latin typeface="Times New Roman" pitchFamily="18"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miter lim="800000"/>
            <a:headEnd/>
            <a:tailEnd/>
          </a:ln>
        </p:spPr>
        <p:txBody>
          <a:bodyPr/>
          <a:lstStyle/>
          <a:p>
            <a:fld id="{F50BF5EF-95AF-4137-AC2B-D29CF856C23C}" type="slidenum">
              <a:rPr lang="en-US" altLang="en-US" smtClean="0">
                <a:latin typeface="Times New Roman" pitchFamily="18" charset="0"/>
              </a:rPr>
              <a:pPr/>
              <a:t>65</a:t>
            </a:fld>
            <a:endParaRPr lang="en-US" altLang="en-US" smtClean="0">
              <a:latin typeface="Times New Roman" pitchFamily="18"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miter lim="800000"/>
            <a:headEnd/>
            <a:tailEnd/>
          </a:ln>
        </p:spPr>
        <p:txBody>
          <a:bodyPr/>
          <a:lstStyle/>
          <a:p>
            <a:fld id="{9DFEEA9E-031A-42AF-8D84-1228295FB444}" type="slidenum">
              <a:rPr lang="en-US" altLang="en-US" smtClean="0">
                <a:latin typeface="Times New Roman" pitchFamily="18" charset="0"/>
              </a:rPr>
              <a:pPr/>
              <a:t>66</a:t>
            </a:fld>
            <a:endParaRPr lang="en-US" altLang="en-US" smtClean="0">
              <a:latin typeface="Times New Roman" pitchFamily="18"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miter lim="800000"/>
            <a:headEnd/>
            <a:tailEnd/>
          </a:ln>
        </p:spPr>
        <p:txBody>
          <a:bodyPr/>
          <a:lstStyle/>
          <a:p>
            <a:fld id="{4FD5C524-5585-49AF-9E18-D9F8009B4941}" type="slidenum">
              <a:rPr lang="en-US" altLang="en-US" smtClean="0">
                <a:latin typeface="Times New Roman" pitchFamily="18" charset="0"/>
              </a:rPr>
              <a:pPr/>
              <a:t>67</a:t>
            </a:fld>
            <a:endParaRPr lang="en-US" altLang="en-US" smtClean="0">
              <a:latin typeface="Times New Roman" pitchFamily="18"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miter lim="800000"/>
            <a:headEnd/>
            <a:tailEnd/>
          </a:ln>
        </p:spPr>
        <p:txBody>
          <a:bodyPr/>
          <a:lstStyle/>
          <a:p>
            <a:fld id="{6F823E81-92BD-405F-9F65-E6980887AB9C}" type="slidenum">
              <a:rPr lang="en-US" altLang="en-US" smtClean="0">
                <a:latin typeface="Times New Roman" pitchFamily="18" charset="0"/>
              </a:rPr>
              <a:pPr/>
              <a:t>68</a:t>
            </a:fld>
            <a:endParaRPr lang="en-US" altLang="en-US" smtClean="0">
              <a:latin typeface="Times New Roman" pitchFamily="18" charset="0"/>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miter lim="800000"/>
            <a:headEnd/>
            <a:tailEnd/>
          </a:ln>
        </p:spPr>
        <p:txBody>
          <a:bodyPr/>
          <a:lstStyle/>
          <a:p>
            <a:fld id="{CA7A354A-B956-4F07-ACB4-89404AF29711}" type="slidenum">
              <a:rPr lang="en-US" altLang="en-US" smtClean="0">
                <a:latin typeface="Times New Roman" pitchFamily="18" charset="0"/>
              </a:rPr>
              <a:pPr/>
              <a:t>69</a:t>
            </a:fld>
            <a:endParaRPr lang="en-US" altLang="en-US" smtClean="0">
              <a:latin typeface="Times New Roman" pitchFamily="18"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miter lim="800000"/>
            <a:headEnd/>
            <a:tailEnd/>
          </a:ln>
        </p:spPr>
        <p:txBody>
          <a:bodyPr/>
          <a:lstStyle/>
          <a:p>
            <a:fld id="{C93386CA-817B-4C4A-BB14-4D54C8F6503B}" type="slidenum">
              <a:rPr lang="en-US" altLang="en-US" smtClean="0">
                <a:latin typeface="Times New Roman" pitchFamily="18" charset="0"/>
              </a:rPr>
              <a:pPr/>
              <a:t>70</a:t>
            </a:fld>
            <a:endParaRPr lang="en-US" altLang="en-US" smtClean="0">
              <a:latin typeface="Times New Roman" pitchFamily="18" charset="0"/>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2FED09F-1900-4058-8540-3BA1FEC8567B}" type="slidenum">
              <a:rPr lang="en-US" altLang="en-US" smtClean="0">
                <a:latin typeface="Times New Roman" pitchFamily="18" charset="0"/>
              </a:rPr>
              <a:pPr/>
              <a:t>7</a:t>
            </a:fld>
            <a:endParaRPr lang="en-US" altLang="en-US" smtClean="0">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a:lstStyle/>
          <a:p>
            <a:fld id="{6B6CED1E-4C58-496C-A1B7-FB053FF75912}" type="slidenum">
              <a:rPr lang="en-US" altLang="en-US" smtClean="0">
                <a:latin typeface="Times New Roman" pitchFamily="18" charset="0"/>
              </a:rPr>
              <a:pPr/>
              <a:t>71</a:t>
            </a:fld>
            <a:endParaRPr lang="en-US" altLang="en-US" smtClean="0">
              <a:latin typeface="Times New Roman" pitchFamily="18"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miter lim="800000"/>
            <a:headEnd/>
            <a:tailEnd/>
          </a:ln>
        </p:spPr>
        <p:txBody>
          <a:bodyPr/>
          <a:lstStyle/>
          <a:p>
            <a:fld id="{5C51340B-38A5-4EDB-AD7D-4E7FA119656B}" type="slidenum">
              <a:rPr lang="en-US" altLang="en-US" smtClean="0">
                <a:latin typeface="Times New Roman" pitchFamily="18" charset="0"/>
              </a:rPr>
              <a:pPr/>
              <a:t>72</a:t>
            </a:fld>
            <a:endParaRPr lang="en-US" altLang="en-US" smtClean="0">
              <a:latin typeface="Times New Roman" pitchFamily="18" charset="0"/>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miter lim="800000"/>
            <a:headEnd/>
            <a:tailEnd/>
          </a:ln>
        </p:spPr>
        <p:txBody>
          <a:bodyPr/>
          <a:lstStyle/>
          <a:p>
            <a:fld id="{D96E796E-290A-46EE-BAAC-27A557785255}" type="slidenum">
              <a:rPr lang="en-US" altLang="en-US" smtClean="0">
                <a:latin typeface="Times New Roman" pitchFamily="18" charset="0"/>
              </a:rPr>
              <a:pPr/>
              <a:t>73</a:t>
            </a:fld>
            <a:endParaRPr lang="en-US" altLang="en-US" smtClean="0">
              <a:latin typeface="Times New Roman" pitchFamily="18"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miter lim="800000"/>
            <a:headEnd/>
            <a:tailEnd/>
          </a:ln>
        </p:spPr>
        <p:txBody>
          <a:bodyPr/>
          <a:lstStyle/>
          <a:p>
            <a:fld id="{3C32B760-C563-4AC4-8453-D88DA949E9CA}" type="slidenum">
              <a:rPr lang="en-US" altLang="en-US" smtClean="0">
                <a:latin typeface="Times New Roman" pitchFamily="18" charset="0"/>
              </a:rPr>
              <a:pPr/>
              <a:t>74</a:t>
            </a:fld>
            <a:endParaRPr lang="en-US" altLang="en-US" smtClean="0">
              <a:latin typeface="Times New Roman" pitchFamily="18"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miter lim="800000"/>
            <a:headEnd/>
            <a:tailEnd/>
          </a:ln>
        </p:spPr>
        <p:txBody>
          <a:bodyPr/>
          <a:lstStyle/>
          <a:p>
            <a:fld id="{589A0D39-5810-4BE7-84B9-2E9983169B9E}" type="slidenum">
              <a:rPr lang="en-US" altLang="en-US" smtClean="0">
                <a:latin typeface="Times New Roman" pitchFamily="18" charset="0"/>
              </a:rPr>
              <a:pPr/>
              <a:t>75</a:t>
            </a:fld>
            <a:endParaRPr lang="en-US" altLang="en-US" smtClean="0">
              <a:latin typeface="Times New Roman" pitchFamily="18"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miter lim="800000"/>
            <a:headEnd/>
            <a:tailEnd/>
          </a:ln>
        </p:spPr>
        <p:txBody>
          <a:bodyPr/>
          <a:lstStyle/>
          <a:p>
            <a:fld id="{775A6BA8-E1E8-4310-B5EA-0EE55AA91AC4}" type="slidenum">
              <a:rPr lang="en-US" altLang="en-US" smtClean="0">
                <a:latin typeface="Times New Roman" pitchFamily="18" charset="0"/>
              </a:rPr>
              <a:pPr/>
              <a:t>76</a:t>
            </a:fld>
            <a:endParaRPr lang="en-US" altLang="en-US" smtClean="0">
              <a:latin typeface="Times New Roman" pitchFamily="18" charset="0"/>
            </a:endParaRPr>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miter lim="800000"/>
            <a:headEnd/>
            <a:tailEnd/>
          </a:ln>
        </p:spPr>
        <p:txBody>
          <a:bodyPr/>
          <a:lstStyle/>
          <a:p>
            <a:fld id="{586D6EF9-15F0-46A2-AD9A-CA5C78F72E34}" type="slidenum">
              <a:rPr lang="en-US" altLang="en-US" smtClean="0">
                <a:latin typeface="Times New Roman" pitchFamily="18" charset="0"/>
              </a:rPr>
              <a:pPr/>
              <a:t>77</a:t>
            </a:fld>
            <a:endParaRPr lang="en-US" altLang="en-US" smtClean="0">
              <a:latin typeface="Times New Roman" pitchFamily="18"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miter lim="800000"/>
            <a:headEnd/>
            <a:tailEnd/>
          </a:ln>
        </p:spPr>
        <p:txBody>
          <a:bodyPr/>
          <a:lstStyle/>
          <a:p>
            <a:fld id="{16085204-694A-45FE-8DAD-20B4D0511070}" type="slidenum">
              <a:rPr lang="en-US" altLang="en-US" smtClean="0">
                <a:latin typeface="Times New Roman" pitchFamily="18" charset="0"/>
              </a:rPr>
              <a:pPr/>
              <a:t>78</a:t>
            </a:fld>
            <a:endParaRPr lang="en-US" altLang="en-US" smtClean="0">
              <a:latin typeface="Times New Roman" pitchFamily="18"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miter lim="800000"/>
            <a:headEnd/>
            <a:tailEnd/>
          </a:ln>
        </p:spPr>
        <p:txBody>
          <a:bodyPr/>
          <a:lstStyle/>
          <a:p>
            <a:fld id="{6DB26F9E-5FD9-41C8-A970-63395C5EBAE1}" type="slidenum">
              <a:rPr lang="en-US" altLang="en-US" smtClean="0">
                <a:latin typeface="Times New Roman" pitchFamily="18" charset="0"/>
              </a:rPr>
              <a:pPr/>
              <a:t>79</a:t>
            </a:fld>
            <a:endParaRPr lang="en-US" altLang="en-US" smtClean="0">
              <a:latin typeface="Times New Roman" pitchFamily="18"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miter lim="800000"/>
            <a:headEnd/>
            <a:tailEnd/>
          </a:ln>
        </p:spPr>
        <p:txBody>
          <a:bodyPr/>
          <a:lstStyle/>
          <a:p>
            <a:fld id="{B4B203B5-3F64-4105-847D-5F34D24EE342}" type="slidenum">
              <a:rPr lang="en-US" altLang="en-US" smtClean="0">
                <a:latin typeface="Times New Roman" pitchFamily="18" charset="0"/>
              </a:rPr>
              <a:pPr/>
              <a:t>80</a:t>
            </a:fld>
            <a:endParaRPr lang="en-US" altLang="en-US" smtClean="0">
              <a:latin typeface="Times New Roman" pitchFamily="18"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717D435A-1745-4EF2-BD2B-F32424520324}" type="slidenum">
              <a:rPr lang="en-US" altLang="en-US" smtClean="0">
                <a:latin typeface="Times New Roman" pitchFamily="18" charset="0"/>
              </a:rPr>
              <a:pPr/>
              <a:t>8</a:t>
            </a:fld>
            <a:endParaRPr lang="en-US" altLang="en-US" smtClean="0">
              <a:latin typeface="Times New Roman"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miter lim="800000"/>
            <a:headEnd/>
            <a:tailEnd/>
          </a:ln>
        </p:spPr>
        <p:txBody>
          <a:bodyPr/>
          <a:lstStyle/>
          <a:p>
            <a:fld id="{E3BC473C-ACA5-45C8-AF2E-1D931ACA3EDE}" type="slidenum">
              <a:rPr lang="en-US" altLang="en-US" smtClean="0">
                <a:latin typeface="Times New Roman" pitchFamily="18" charset="0"/>
              </a:rPr>
              <a:pPr/>
              <a:t>81</a:t>
            </a:fld>
            <a:endParaRPr lang="en-US" altLang="en-US" smtClean="0">
              <a:latin typeface="Times New Roman" pitchFamily="18"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miter lim="800000"/>
            <a:headEnd/>
            <a:tailEnd/>
          </a:ln>
        </p:spPr>
        <p:txBody>
          <a:bodyPr/>
          <a:lstStyle/>
          <a:p>
            <a:fld id="{7A64FD8B-6F08-4A31-AF54-76D1D167C67F}" type="slidenum">
              <a:rPr lang="en-US" altLang="en-US" smtClean="0">
                <a:latin typeface="Times New Roman" pitchFamily="18" charset="0"/>
              </a:rPr>
              <a:pPr/>
              <a:t>82</a:t>
            </a:fld>
            <a:endParaRPr lang="en-US" altLang="en-US" smtClean="0">
              <a:latin typeface="Times New Roman" pitchFamily="18"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miter lim="800000"/>
            <a:headEnd/>
            <a:tailEnd/>
          </a:ln>
        </p:spPr>
        <p:txBody>
          <a:bodyPr/>
          <a:lstStyle/>
          <a:p>
            <a:fld id="{180865F7-D6DF-4E2A-AC32-E281360FBCD2}" type="slidenum">
              <a:rPr lang="en-US" altLang="en-US" smtClean="0">
                <a:latin typeface="Times New Roman" pitchFamily="18" charset="0"/>
              </a:rPr>
              <a:pPr/>
              <a:t>83</a:t>
            </a:fld>
            <a:endParaRPr lang="en-US" altLang="en-US" smtClean="0">
              <a:latin typeface="Times New Roman" pitchFamily="18"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miter lim="800000"/>
            <a:headEnd/>
            <a:tailEnd/>
          </a:ln>
        </p:spPr>
        <p:txBody>
          <a:bodyPr/>
          <a:lstStyle/>
          <a:p>
            <a:fld id="{C2C4660C-3805-4167-AAA3-CAD4A06DB650}" type="slidenum">
              <a:rPr lang="en-US" altLang="en-US" smtClean="0">
                <a:latin typeface="Times New Roman" pitchFamily="18" charset="0"/>
              </a:rPr>
              <a:pPr/>
              <a:t>84</a:t>
            </a:fld>
            <a:endParaRPr lang="en-US" altLang="en-US" smtClean="0">
              <a:latin typeface="Times New Roman" pitchFamily="18"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miter lim="800000"/>
            <a:headEnd/>
            <a:tailEnd/>
          </a:ln>
        </p:spPr>
        <p:txBody>
          <a:bodyPr/>
          <a:lstStyle/>
          <a:p>
            <a:fld id="{02B44259-3818-4AF6-9F36-D0222DFBC1B1}" type="slidenum">
              <a:rPr lang="en-US" altLang="en-US" smtClean="0">
                <a:latin typeface="Times New Roman" pitchFamily="18" charset="0"/>
              </a:rPr>
              <a:pPr/>
              <a:t>85</a:t>
            </a:fld>
            <a:endParaRPr lang="en-US" altLang="en-US" smtClean="0">
              <a:latin typeface="Times New Roman" pitchFamily="18"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miter lim="800000"/>
            <a:headEnd/>
            <a:tailEnd/>
          </a:ln>
        </p:spPr>
        <p:txBody>
          <a:bodyPr/>
          <a:lstStyle/>
          <a:p>
            <a:fld id="{AF669192-A35C-42CE-83AA-C4B84EDFB725}" type="slidenum">
              <a:rPr lang="en-US" altLang="en-US" smtClean="0">
                <a:latin typeface="Times New Roman" pitchFamily="18" charset="0"/>
              </a:rPr>
              <a:pPr/>
              <a:t>86</a:t>
            </a:fld>
            <a:endParaRPr lang="en-US" altLang="en-US" smtClean="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miter lim="800000"/>
            <a:headEnd/>
            <a:tailEnd/>
          </a:ln>
        </p:spPr>
        <p:txBody>
          <a:bodyPr/>
          <a:lstStyle/>
          <a:p>
            <a:fld id="{A3CFA50E-A943-47F9-8301-6A4C4DFBF378}" type="slidenum">
              <a:rPr lang="en-US" altLang="en-US" smtClean="0">
                <a:latin typeface="Times New Roman" pitchFamily="18" charset="0"/>
              </a:rPr>
              <a:pPr/>
              <a:t>87</a:t>
            </a:fld>
            <a:endParaRPr lang="en-US" altLang="en-US" smtClean="0">
              <a:latin typeface="Times New Roman" pitchFamily="18"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miter lim="800000"/>
            <a:headEnd/>
            <a:tailEnd/>
          </a:ln>
        </p:spPr>
        <p:txBody>
          <a:bodyPr/>
          <a:lstStyle/>
          <a:p>
            <a:fld id="{579B4414-7893-4F6D-B215-BBA2EB8D409D}" type="slidenum">
              <a:rPr lang="en-US" altLang="en-US" smtClean="0">
                <a:latin typeface="Times New Roman" pitchFamily="18" charset="0"/>
              </a:rPr>
              <a:pPr/>
              <a:t>88</a:t>
            </a:fld>
            <a:endParaRPr lang="en-US" altLang="en-US"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pPr>
              <a:spcBef>
                <a:spcPct val="0"/>
              </a:spcBef>
            </a:pPr>
            <a:endParaRPr lang="en-US" smtClean="0">
              <a:latin typeface="Times New Roman" pitchFamily="18" charset="0"/>
            </a:endParaRPr>
          </a:p>
        </p:txBody>
      </p:sp>
      <p:sp>
        <p:nvSpPr>
          <p:cNvPr id="186372" name="Slide Number Placeholder 3"/>
          <p:cNvSpPr>
            <a:spLocks noGrp="1"/>
          </p:cNvSpPr>
          <p:nvPr>
            <p:ph type="sldNum" sz="quarter" idx="5"/>
          </p:nvPr>
        </p:nvSpPr>
        <p:spPr>
          <a:noFill/>
          <a:ln>
            <a:miter lim="800000"/>
            <a:headEnd/>
            <a:tailEnd/>
          </a:ln>
        </p:spPr>
        <p:txBody>
          <a:bodyPr/>
          <a:lstStyle/>
          <a:p>
            <a:fld id="{B0B2D388-FB6E-4588-90FF-3E66094EE021}" type="slidenum">
              <a:rPr lang="en-US" smtClean="0">
                <a:latin typeface="Times New Roman" pitchFamily="18" charset="0"/>
              </a:rPr>
              <a:pPr/>
              <a:t>89</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05BF848C-D993-44FD-B1C7-76496525056C}" type="slidenum">
              <a:rPr lang="en-US" altLang="en-US" smtClean="0">
                <a:latin typeface="Times New Roman" pitchFamily="18" charset="0"/>
              </a:rPr>
              <a:pPr/>
              <a:t>9</a:t>
            </a:fld>
            <a:endParaRPr lang="en-US" alt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0" y="3657600"/>
            <a:ext cx="9144000" cy="914400"/>
          </a:xfrm>
          <a:noFill/>
          <a:extLst/>
        </p:spPr>
        <p:txBody>
          <a:bodyPr/>
          <a:lstStyle>
            <a:lvl1pPr marL="0" indent="0" algn="ctr">
              <a:buFontTx/>
              <a:buNone/>
              <a:defRPr sz="3600"/>
            </a:lvl1pPr>
          </a:lstStyle>
          <a:p>
            <a:pPr lvl="0"/>
            <a:r>
              <a:rPr lang="en-US" altLang="en-US" noProof="0" smtClean="0"/>
              <a:t>Click to edit Master subtitle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D2FD1A9F-D285-4483-B863-CFB60BBA8A2E}"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1237AD-F59F-402E-A521-87951C76379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F82520-02E4-44FC-BBA9-54D71B0DE4F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F6E4BA-28F5-4F0E-8A13-206DFB558CC8}"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B7B037-D898-4C4A-BA51-6A8D9013A4B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26E325-751E-4ADE-A17F-7AE2A8EC140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BA53BC7-0B60-4AA9-B917-A93E94DFB5F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CB4A30-BCA3-4E6F-801D-7C4AE936B0E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751FEE0-3229-4D2E-ABC2-1D0659273A1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47D725-4BAC-4EDB-93EC-2579DFFE3C2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DCA8D1-70FD-4699-B6F5-175B6B68F6C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304800"/>
            <a:ext cx="77724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231376C6-AC4C-433A-9788-73297CA5F8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tmplLst>
          <p:tmpl>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0" y="3733800"/>
            <a:ext cx="9144000" cy="914400"/>
          </a:xfrm>
          <a:noFill/>
        </p:spPr>
        <p:txBody>
          <a:bodyPr/>
          <a:lstStyle/>
          <a:p>
            <a:pPr eaLnBrk="1" hangingPunct="1"/>
            <a:r>
              <a:rPr lang="en-US" altLang="en-US" b="1" smtClean="0"/>
              <a:t>Basic JPA Training</a:t>
            </a:r>
          </a:p>
        </p:txBody>
      </p:sp>
      <p:sp>
        <p:nvSpPr>
          <p:cNvPr id="13315" name="Text Box 5"/>
          <p:cNvSpPr txBox="1">
            <a:spLocks noChangeArrowheads="1"/>
          </p:cNvSpPr>
          <p:nvPr/>
        </p:nvSpPr>
        <p:spPr bwMode="auto">
          <a:xfrm>
            <a:off x="152400" y="6400800"/>
            <a:ext cx="3124200" cy="274638"/>
          </a:xfrm>
          <a:prstGeom prst="rect">
            <a:avLst/>
          </a:prstGeom>
          <a:noFill/>
          <a:ln w="9525">
            <a:noFill/>
            <a:miter lim="800000"/>
            <a:headEnd/>
            <a:tailEnd/>
          </a:ln>
        </p:spPr>
        <p:txBody>
          <a:bodyPr>
            <a:spAutoFit/>
          </a:bodyPr>
          <a:lstStyle/>
          <a:p>
            <a:pPr>
              <a:spcBef>
                <a:spcPct val="50000"/>
              </a:spcBef>
            </a:pPr>
            <a:r>
              <a:rPr lang="en-US" altLang="en-US" sz="1200">
                <a:latin typeface="Arial" charset="0"/>
              </a:rPr>
              <a:t>Revised </a:t>
            </a:r>
            <a:r>
              <a:rPr lang="en-US" altLang="en-US" sz="1200" smtClean="0">
                <a:latin typeface="Arial" charset="0"/>
              </a:rPr>
              <a:t>07/08/2015</a:t>
            </a:r>
            <a:endParaRPr lang="en-US" altLang="en-US" sz="12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smtClean="0"/>
              <a:t>Commonly Used Section 3</a:t>
            </a:r>
          </a:p>
        </p:txBody>
      </p:sp>
      <p:sp>
        <p:nvSpPr>
          <p:cNvPr id="12291" name="Rectangle 3"/>
          <p:cNvSpPr>
            <a:spLocks noGrp="1" noChangeArrowheads="1"/>
          </p:cNvSpPr>
          <p:nvPr>
            <p:ph type="body" idx="4294967295"/>
          </p:nvPr>
        </p:nvSpPr>
        <p:spPr>
          <a:xfrm>
            <a:off x="685800" y="1752600"/>
            <a:ext cx="7848600" cy="4876800"/>
          </a:xfrm>
        </p:spPr>
        <p:txBody>
          <a:bodyPr/>
          <a:lstStyle/>
          <a:p>
            <a:pPr eaLnBrk="1" hangingPunct="1"/>
            <a:r>
              <a:rPr lang="en-US" altLang="en-US" sz="2800" smtClean="0"/>
              <a:t>Sec 3.0 Notice of Intention to Construct (non billable &amp; solely owned new plant)</a:t>
            </a:r>
          </a:p>
          <a:p>
            <a:pPr eaLnBrk="1" hangingPunct="1"/>
            <a:r>
              <a:rPr lang="en-US" altLang="en-US" sz="2800" smtClean="0"/>
              <a:t>Sec 3.1 Purchase of Interest under Notice of Intention to Construct</a:t>
            </a:r>
          </a:p>
          <a:p>
            <a:pPr eaLnBrk="1" hangingPunct="1"/>
            <a:r>
              <a:rPr lang="en-US" altLang="en-US" sz="2800" smtClean="0"/>
              <a:t>Sec 3.4 Notice of Intention to Construct Risers</a:t>
            </a:r>
          </a:p>
          <a:p>
            <a:pPr eaLnBrk="1" hangingPunct="1"/>
            <a:r>
              <a:rPr lang="en-US" altLang="en-US" sz="2800" smtClean="0"/>
              <a:t>Sec 3.10 Placement of Pole for Private party or Governmental Agency under Notice of Intention.</a:t>
            </a:r>
          </a:p>
          <a:p>
            <a:pPr eaLnBrk="1" hangingPunct="1"/>
            <a:r>
              <a:rPr lang="en-US" altLang="en-US" sz="2800" smtClean="0"/>
              <a:t>Sec 3.15 Notice of Intention to Place Wireless Antenna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smtClean="0"/>
              <a:t>Commonly Used Section 4</a:t>
            </a:r>
          </a:p>
        </p:txBody>
      </p:sp>
      <p:sp>
        <p:nvSpPr>
          <p:cNvPr id="13315" name="Rectangle 3"/>
          <p:cNvSpPr>
            <a:spLocks noGrp="1" noChangeArrowheads="1"/>
          </p:cNvSpPr>
          <p:nvPr>
            <p:ph type="body" idx="4294967295"/>
          </p:nvPr>
        </p:nvSpPr>
        <p:spPr/>
        <p:txBody>
          <a:bodyPr/>
          <a:lstStyle/>
          <a:p>
            <a:pPr eaLnBrk="1" hangingPunct="1">
              <a:lnSpc>
                <a:spcPct val="90000"/>
              </a:lnSpc>
            </a:pPr>
            <a:r>
              <a:rPr lang="en-US" altLang="en-US" dirty="0" smtClean="0"/>
              <a:t>Sec 4.0 Purchase or Sale of Interest</a:t>
            </a:r>
          </a:p>
          <a:p>
            <a:pPr eaLnBrk="1" hangingPunct="1">
              <a:lnSpc>
                <a:spcPct val="90000"/>
              </a:lnSpc>
            </a:pPr>
            <a:r>
              <a:rPr lang="en-US" altLang="en-US" dirty="0" smtClean="0"/>
              <a:t>Sec 4.1 Unauthorized Attachment</a:t>
            </a:r>
          </a:p>
          <a:p>
            <a:pPr eaLnBrk="1" hangingPunct="1">
              <a:lnSpc>
                <a:spcPct val="90000"/>
              </a:lnSpc>
            </a:pPr>
            <a:r>
              <a:rPr lang="en-US" altLang="en-US" dirty="0" smtClean="0"/>
              <a:t>Sec 4.3 Purchase of Interest in Safety Clearance Zone</a:t>
            </a:r>
          </a:p>
          <a:p>
            <a:pPr eaLnBrk="1" hangingPunct="1">
              <a:lnSpc>
                <a:spcPct val="90000"/>
              </a:lnSpc>
            </a:pPr>
            <a:r>
              <a:rPr lang="en-US" altLang="en-US" dirty="0" smtClean="0"/>
              <a:t>Sec 4.4 Purchase of Interest at Same Grade</a:t>
            </a:r>
          </a:p>
          <a:p>
            <a:pPr eaLnBrk="1" hangingPunct="1">
              <a:lnSpc>
                <a:spcPct val="90000"/>
              </a:lnSpc>
            </a:pPr>
            <a:r>
              <a:rPr lang="en-US" altLang="en-US" dirty="0" smtClean="0"/>
              <a:t>Sec 4.14 Purchase of Interest in Other than Wood Pole</a:t>
            </a:r>
          </a:p>
          <a:p>
            <a:pPr eaLnBrk="1" hangingPunct="1">
              <a:lnSpc>
                <a:spcPct val="90000"/>
              </a:lnSpc>
              <a:buFontTx/>
              <a:buNone/>
            </a:pPr>
            <a:endParaRPr lang="en-US" altLang="en-US" dirty="0" smtClean="0"/>
          </a:p>
          <a:p>
            <a:pPr eaLnBrk="1" hangingPunct="1">
              <a:lnSpc>
                <a:spcPct val="90000"/>
              </a:lnSpc>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Commonly Used Section 5</a:t>
            </a:r>
          </a:p>
        </p:txBody>
      </p:sp>
      <p:sp>
        <p:nvSpPr>
          <p:cNvPr id="24579" name="Rectangle 3"/>
          <p:cNvSpPr>
            <a:spLocks noGrp="1" noChangeArrowheads="1"/>
          </p:cNvSpPr>
          <p:nvPr>
            <p:ph type="body" idx="1"/>
          </p:nvPr>
        </p:nvSpPr>
        <p:spPr/>
        <p:txBody>
          <a:bodyPr/>
          <a:lstStyle/>
          <a:p>
            <a:pPr eaLnBrk="1" hangingPunct="1"/>
            <a:r>
              <a:rPr lang="en-US" altLang="en-US" smtClean="0"/>
              <a:t>Sec 5.0 Removal of Joint Pole From Service</a:t>
            </a:r>
          </a:p>
          <a:p>
            <a:pPr eaLnBrk="1" hangingPunct="1"/>
            <a:r>
              <a:rPr lang="en-US" altLang="en-US" smtClean="0"/>
              <a:t>Sec 5.1 Relinquishment of Interest</a:t>
            </a:r>
          </a:p>
          <a:p>
            <a:pPr eaLnBrk="1" hangingPunct="1"/>
            <a:r>
              <a:rPr lang="en-US" altLang="en-US" smtClean="0"/>
              <a:t>Sec 5.10 Removal of Pole For Private Party or Governmental Agency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smtClean="0"/>
              <a:t>Commonly Used Section 7</a:t>
            </a:r>
          </a:p>
        </p:txBody>
      </p:sp>
      <p:sp>
        <p:nvSpPr>
          <p:cNvPr id="15363" name="Rectangle 3"/>
          <p:cNvSpPr>
            <a:spLocks noGrp="1" noChangeArrowheads="1"/>
          </p:cNvSpPr>
          <p:nvPr>
            <p:ph type="body" idx="4294967295"/>
          </p:nvPr>
        </p:nvSpPr>
        <p:spPr>
          <a:xfrm>
            <a:off x="685800" y="1752600"/>
            <a:ext cx="7772400" cy="4648200"/>
          </a:xfrm>
        </p:spPr>
        <p:txBody>
          <a:bodyPr/>
          <a:lstStyle/>
          <a:p>
            <a:pPr eaLnBrk="1" hangingPunct="1"/>
            <a:r>
              <a:rPr lang="en-US" altLang="en-US" sz="2400" smtClean="0"/>
              <a:t>Sec 7.3 Overbuild </a:t>
            </a:r>
            <a:r>
              <a:rPr lang="en-US" altLang="en-US" sz="2000" smtClean="0"/>
              <a:t>(jointly owned poles replaced for the sole benefit of Members having less than 20 consecutive years of Joint Pole Committee membership)</a:t>
            </a:r>
          </a:p>
          <a:p>
            <a:pPr eaLnBrk="1" hangingPunct="1"/>
            <a:r>
              <a:rPr lang="en-US" altLang="en-US" sz="2400" smtClean="0"/>
              <a:t>Sec 7.4 Cut and Kick </a:t>
            </a:r>
            <a:r>
              <a:rPr lang="en-US" altLang="en-US" sz="2000" smtClean="0"/>
              <a:t>(needs to be used in conjunction with another replacement section)</a:t>
            </a:r>
          </a:p>
          <a:p>
            <a:pPr eaLnBrk="1" hangingPunct="1"/>
            <a:r>
              <a:rPr lang="en-US" altLang="en-US" sz="2400" smtClean="0"/>
              <a:t>Sec 7.6 Replacement of Pole Due to Damage Caused by Any Person, Firm or Corporation Which is Not a Party to the Joint Pole Agreement</a:t>
            </a:r>
          </a:p>
          <a:p>
            <a:pPr eaLnBrk="1" hangingPunct="1"/>
            <a:r>
              <a:rPr lang="en-US" altLang="en-US" sz="2400" smtClean="0"/>
              <a:t>Sec 7.10 Replacement of Pole for Private Party or Governmental Agency</a:t>
            </a:r>
          </a:p>
          <a:p>
            <a:pPr eaLnBrk="1" hangingPunct="1"/>
            <a:r>
              <a:rPr lang="en-US" altLang="en-US" sz="2400" smtClean="0"/>
              <a:t>Sec 7.11 Replacement of Pole for Mutual Benefit of All Joint Owners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Commonly Used Section 9</a:t>
            </a:r>
          </a:p>
        </p:txBody>
      </p:sp>
      <p:sp>
        <p:nvSpPr>
          <p:cNvPr id="26627" name="Rectangle 3"/>
          <p:cNvSpPr>
            <a:spLocks noGrp="1" noChangeArrowheads="1"/>
          </p:cNvSpPr>
          <p:nvPr>
            <p:ph type="body" idx="1"/>
          </p:nvPr>
        </p:nvSpPr>
        <p:spPr/>
        <p:txBody>
          <a:bodyPr/>
          <a:lstStyle/>
          <a:p>
            <a:pPr eaLnBrk="1" hangingPunct="1"/>
            <a:r>
              <a:rPr lang="en-US" altLang="en-US" smtClean="0"/>
              <a:t>Sec 9.1 Interset/underset</a:t>
            </a:r>
          </a:p>
          <a:p>
            <a:pPr eaLnBrk="1" hangingPunct="1"/>
            <a:r>
              <a:rPr lang="en-US" altLang="en-US" smtClean="0"/>
              <a:t>Sec 9.3 Removal of Clearance Attachment</a:t>
            </a:r>
          </a:p>
          <a:p>
            <a:pPr eaLnBrk="1" hangingPunct="1"/>
            <a:r>
              <a:rPr lang="en-US" altLang="en-US" smtClean="0"/>
              <a:t>Sec 9.4 Replacement or Removal of Interset/underset Pole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smtClean="0"/>
              <a:t>Commonly Used Section 10</a:t>
            </a:r>
          </a:p>
        </p:txBody>
      </p:sp>
      <p:sp>
        <p:nvSpPr>
          <p:cNvPr id="17411" name="Rectangle 3"/>
          <p:cNvSpPr>
            <a:spLocks noGrp="1" noChangeArrowheads="1"/>
          </p:cNvSpPr>
          <p:nvPr>
            <p:ph type="body" idx="4294967295"/>
          </p:nvPr>
        </p:nvSpPr>
        <p:spPr/>
        <p:txBody>
          <a:bodyPr/>
          <a:lstStyle/>
          <a:p>
            <a:pPr eaLnBrk="1" hangingPunct="1"/>
            <a:r>
              <a:rPr lang="en-US" altLang="en-US" smtClean="0"/>
              <a:t>Sec 10.8 Transfer of Facilities by One Owner</a:t>
            </a:r>
          </a:p>
          <a:p>
            <a:pPr eaLnBrk="1" hangingPunct="1"/>
            <a:r>
              <a:rPr lang="en-US" altLang="en-US" smtClean="0"/>
              <a:t>Sec 10.9 Rearrangement of Facilities by One Owner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ssolv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en-US" smtClean="0"/>
              <a:t>Commonly Used Section 12</a:t>
            </a:r>
          </a:p>
        </p:txBody>
      </p:sp>
      <p:sp>
        <p:nvSpPr>
          <p:cNvPr id="18435" name="Rectangle 3"/>
          <p:cNvSpPr>
            <a:spLocks noGrp="1" noChangeArrowheads="1"/>
          </p:cNvSpPr>
          <p:nvPr>
            <p:ph type="body" idx="4294967295"/>
          </p:nvPr>
        </p:nvSpPr>
        <p:spPr>
          <a:xfrm>
            <a:off x="685800" y="1752600"/>
            <a:ext cx="7772400" cy="4724400"/>
          </a:xfrm>
        </p:spPr>
        <p:txBody>
          <a:bodyPr/>
          <a:lstStyle/>
          <a:p>
            <a:pPr eaLnBrk="1" hangingPunct="1">
              <a:lnSpc>
                <a:spcPct val="90000"/>
              </a:lnSpc>
            </a:pPr>
            <a:r>
              <a:rPr lang="en-US" altLang="en-US" sz="2600" smtClean="0"/>
              <a:t>Sec 12.0 Stubs, Guys and Anchors (non billable)</a:t>
            </a:r>
          </a:p>
          <a:p>
            <a:pPr eaLnBrk="1" hangingPunct="1">
              <a:lnSpc>
                <a:spcPct val="90000"/>
              </a:lnSpc>
            </a:pPr>
            <a:r>
              <a:rPr lang="en-US" altLang="en-US" sz="2600" smtClean="0"/>
              <a:t>Sec 12.3 Anchors Jointly Owned</a:t>
            </a:r>
          </a:p>
          <a:p>
            <a:pPr eaLnBrk="1" hangingPunct="1">
              <a:lnSpc>
                <a:spcPct val="90000"/>
              </a:lnSpc>
            </a:pPr>
            <a:r>
              <a:rPr lang="en-US" altLang="en-US" sz="2600" smtClean="0"/>
              <a:t>Sec 12.5 Replacement of Anchor for Mutual Benefit of All Joint Owners</a:t>
            </a:r>
          </a:p>
          <a:p>
            <a:pPr eaLnBrk="1" hangingPunct="1">
              <a:lnSpc>
                <a:spcPct val="90000"/>
              </a:lnSpc>
            </a:pPr>
            <a:r>
              <a:rPr lang="en-US" altLang="en-US" sz="2600" smtClean="0"/>
              <a:t>Sec 12.6 Replacement of an Anchor Due to Damage Caused by Any Person, Firm or Corporation Which is Not a Party to the Joint Pole Agreement</a:t>
            </a:r>
          </a:p>
          <a:p>
            <a:pPr eaLnBrk="1" hangingPunct="1">
              <a:lnSpc>
                <a:spcPct val="90000"/>
              </a:lnSpc>
            </a:pPr>
            <a:r>
              <a:rPr lang="en-US" altLang="en-US" sz="2600" smtClean="0"/>
              <a:t>Sec 12.9 Relinquishment of Interest or Removal From Service of Guy or Anchor Jointly Owned</a:t>
            </a:r>
          </a:p>
          <a:p>
            <a:pPr eaLnBrk="1" hangingPunct="1">
              <a:lnSpc>
                <a:spcPct val="90000"/>
              </a:lnSpc>
            </a:pPr>
            <a:r>
              <a:rPr lang="en-US" altLang="en-US" sz="2600" smtClean="0"/>
              <a:t>Sec 12.10 Removal or Replacement of Anchor for Private Party or Governmental Agency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mtClean="0"/>
              <a:t>Commonly Used Section 14</a:t>
            </a:r>
          </a:p>
        </p:txBody>
      </p:sp>
      <p:sp>
        <p:nvSpPr>
          <p:cNvPr id="19459" name="Rectangle 3"/>
          <p:cNvSpPr>
            <a:spLocks noGrp="1" noChangeArrowheads="1"/>
          </p:cNvSpPr>
          <p:nvPr>
            <p:ph type="body" idx="4294967295"/>
          </p:nvPr>
        </p:nvSpPr>
        <p:spPr/>
        <p:txBody>
          <a:bodyPr/>
          <a:lstStyle/>
          <a:p>
            <a:pPr eaLnBrk="1" hangingPunct="1"/>
            <a:r>
              <a:rPr lang="en-US" altLang="en-US" dirty="0" smtClean="0"/>
              <a:t>Sec 14.1 Arms to be Jointly Owned</a:t>
            </a:r>
          </a:p>
          <a:p>
            <a:pPr eaLnBrk="1" hangingPunct="1"/>
            <a:r>
              <a:rPr lang="en-US" altLang="en-US" dirty="0" smtClean="0"/>
              <a:t>Sec 14.2 Pole Guard</a:t>
            </a:r>
          </a:p>
          <a:p>
            <a:pPr eaLnBrk="1" hangingPunct="1"/>
            <a:r>
              <a:rPr lang="en-US" altLang="en-US" dirty="0" smtClean="0"/>
              <a:t>Sec 14.4 Stepping </a:t>
            </a:r>
          </a:p>
          <a:p>
            <a:pPr eaLnBrk="1" hangingPunct="1"/>
            <a:r>
              <a:rPr lang="en-US" altLang="en-US" dirty="0" smtClean="0"/>
              <a:t>Sec 14.6 Temporary Attachment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457200" y="1828800"/>
            <a:ext cx="2438400" cy="5334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dirty="0">
                <a:latin typeface="Arial" charset="0"/>
              </a:rPr>
              <a:t>Preliminary JPA </a:t>
            </a:r>
            <a:r>
              <a:rPr lang="en-US" altLang="en-US" sz="1200" b="1" dirty="0">
                <a:latin typeface="Arial" charset="0"/>
              </a:rPr>
              <a:t>Form </a:t>
            </a:r>
            <a:r>
              <a:rPr lang="en-US" altLang="en-US" sz="1200" b="1" dirty="0" smtClean="0">
                <a:latin typeface="Arial" charset="0"/>
              </a:rPr>
              <a:t>2 package</a:t>
            </a:r>
            <a:r>
              <a:rPr lang="en-US" altLang="en-US" sz="1200" dirty="0" smtClean="0">
                <a:latin typeface="Arial" charset="0"/>
              </a:rPr>
              <a:t> issued</a:t>
            </a:r>
            <a:r>
              <a:rPr lang="en-US" altLang="en-US" sz="1200" dirty="0">
                <a:latin typeface="Arial" charset="0"/>
              </a:rPr>
              <a:t>, all owners of record have 45 days to respond.</a:t>
            </a:r>
          </a:p>
        </p:txBody>
      </p:sp>
      <p:sp>
        <p:nvSpPr>
          <p:cNvPr id="30723" name="Rectangle 9"/>
          <p:cNvSpPr>
            <a:spLocks noChangeArrowheads="1"/>
          </p:cNvSpPr>
          <p:nvPr/>
        </p:nvSpPr>
        <p:spPr bwMode="auto">
          <a:xfrm>
            <a:off x="6629400" y="1828800"/>
            <a:ext cx="1447800" cy="609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b="1">
                <a:latin typeface="Arial" charset="0"/>
              </a:rPr>
              <a:t>Form 7</a:t>
            </a:r>
            <a:r>
              <a:rPr lang="en-US" altLang="en-US" sz="1200">
                <a:latin typeface="Arial" charset="0"/>
              </a:rPr>
              <a:t> issued.         </a:t>
            </a:r>
          </a:p>
          <a:p>
            <a:pPr algn="ctr">
              <a:lnSpc>
                <a:spcPct val="80000"/>
              </a:lnSpc>
              <a:spcBef>
                <a:spcPct val="20000"/>
              </a:spcBef>
            </a:pPr>
            <a:r>
              <a:rPr lang="en-US" altLang="en-US" sz="1200">
                <a:latin typeface="Arial" charset="0"/>
              </a:rPr>
              <a:t>Members have 15 days to respond.</a:t>
            </a:r>
          </a:p>
        </p:txBody>
      </p:sp>
      <p:sp>
        <p:nvSpPr>
          <p:cNvPr id="30724" name="Rectangle 17"/>
          <p:cNvSpPr>
            <a:spLocks noChangeArrowheads="1"/>
          </p:cNvSpPr>
          <p:nvPr/>
        </p:nvSpPr>
        <p:spPr bwMode="auto">
          <a:xfrm>
            <a:off x="6172200" y="2667000"/>
            <a:ext cx="2590800" cy="609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45 day time period expires and JPA is not contested,</a:t>
            </a:r>
          </a:p>
          <a:p>
            <a:pPr algn="ctr">
              <a:lnSpc>
                <a:spcPct val="80000"/>
              </a:lnSpc>
              <a:spcBef>
                <a:spcPct val="20000"/>
              </a:spcBef>
            </a:pPr>
            <a:r>
              <a:rPr lang="en-US" altLang="en-US" sz="1200">
                <a:latin typeface="Arial" charset="0"/>
              </a:rPr>
              <a:t>JPA valid for Construction</a:t>
            </a:r>
          </a:p>
        </p:txBody>
      </p:sp>
      <p:sp>
        <p:nvSpPr>
          <p:cNvPr id="30725" name="Rectangle 19"/>
          <p:cNvSpPr>
            <a:spLocks noChangeArrowheads="1"/>
          </p:cNvSpPr>
          <p:nvPr/>
        </p:nvSpPr>
        <p:spPr bwMode="auto">
          <a:xfrm>
            <a:off x="457200" y="4343400"/>
            <a:ext cx="1752600" cy="8382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Work completed, </a:t>
            </a:r>
            <a:r>
              <a:rPr lang="en-US" altLang="en-US" sz="1200" b="1">
                <a:latin typeface="Arial" charset="0"/>
              </a:rPr>
              <a:t>Form 48</a:t>
            </a:r>
            <a:r>
              <a:rPr lang="en-US" altLang="en-US" sz="1200">
                <a:latin typeface="Arial" charset="0"/>
              </a:rPr>
              <a:t> Issued, (other members can perform their work)</a:t>
            </a:r>
          </a:p>
        </p:txBody>
      </p:sp>
      <p:sp>
        <p:nvSpPr>
          <p:cNvPr id="30726" name="Rectangle 29"/>
          <p:cNvSpPr>
            <a:spLocks noChangeArrowheads="1"/>
          </p:cNvSpPr>
          <p:nvPr/>
        </p:nvSpPr>
        <p:spPr bwMode="auto">
          <a:xfrm>
            <a:off x="6172200" y="4343400"/>
            <a:ext cx="2590800" cy="868363"/>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b="1">
                <a:latin typeface="Arial" charset="0"/>
              </a:rPr>
              <a:t>Form 44</a:t>
            </a:r>
            <a:r>
              <a:rPr lang="en-US" altLang="en-US" sz="1200">
                <a:latin typeface="Arial" charset="0"/>
              </a:rPr>
              <a:t> Issued by </a:t>
            </a:r>
            <a:r>
              <a:rPr lang="en-US" altLang="en-US" sz="1200" b="1">
                <a:latin typeface="Arial" charset="0"/>
              </a:rPr>
              <a:t>JPC</a:t>
            </a:r>
            <a:r>
              <a:rPr lang="en-US" altLang="en-US" sz="1200">
                <a:latin typeface="Arial" charset="0"/>
              </a:rPr>
              <a:t> for all members, Bill of Sale amounts calculated by JPC, individual members invoice for transactions</a:t>
            </a:r>
          </a:p>
        </p:txBody>
      </p:sp>
      <p:sp>
        <p:nvSpPr>
          <p:cNvPr id="30727" name="Rectangle 30"/>
          <p:cNvSpPr>
            <a:spLocks noChangeArrowheads="1"/>
          </p:cNvSpPr>
          <p:nvPr/>
        </p:nvSpPr>
        <p:spPr bwMode="auto">
          <a:xfrm>
            <a:off x="3352800" y="4343400"/>
            <a:ext cx="1752600" cy="7620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b="1">
                <a:latin typeface="Arial" charset="0"/>
              </a:rPr>
              <a:t>Form 2/ Final JPA </a:t>
            </a:r>
            <a:r>
              <a:rPr lang="en-US" altLang="en-US" sz="1200">
                <a:latin typeface="Arial" charset="0"/>
              </a:rPr>
              <a:t>issued to Joint Pole Committee</a:t>
            </a:r>
          </a:p>
        </p:txBody>
      </p:sp>
      <p:sp>
        <p:nvSpPr>
          <p:cNvPr id="30728" name="Text Box 34"/>
          <p:cNvSpPr txBox="1">
            <a:spLocks noChangeArrowheads="1"/>
          </p:cNvSpPr>
          <p:nvPr/>
        </p:nvSpPr>
        <p:spPr bwMode="auto">
          <a:xfrm>
            <a:off x="304800" y="5334000"/>
            <a:ext cx="8610600" cy="1293813"/>
          </a:xfrm>
          <a:prstGeom prst="rect">
            <a:avLst/>
          </a:prstGeom>
          <a:solidFill>
            <a:schemeClr val="bg1"/>
          </a:solidFill>
          <a:ln w="12700">
            <a:solidFill>
              <a:schemeClr val="tx1"/>
            </a:solidFill>
            <a:miter lim="800000"/>
            <a:headEnd/>
            <a:tailEnd/>
          </a:ln>
        </p:spPr>
        <p:txBody>
          <a:bodyPr>
            <a:spAutoFit/>
          </a:bodyPr>
          <a:lstStyle/>
          <a:p>
            <a:pPr>
              <a:spcBef>
                <a:spcPct val="50000"/>
              </a:spcBef>
            </a:pPr>
            <a:r>
              <a:rPr lang="en-US" altLang="en-US" sz="1200" b="1">
                <a:latin typeface="Arial" charset="0"/>
              </a:rPr>
              <a:t>Other forms:</a:t>
            </a:r>
          </a:p>
          <a:p>
            <a:pPr>
              <a:spcBef>
                <a:spcPct val="50000"/>
              </a:spcBef>
            </a:pPr>
            <a:r>
              <a:rPr lang="en-US" altLang="en-US" sz="1200" b="1">
                <a:latin typeface="Arial" charset="0"/>
              </a:rPr>
              <a:t>Form 9</a:t>
            </a:r>
            <a:r>
              <a:rPr lang="en-US" altLang="en-US" sz="1200">
                <a:latin typeface="Arial" charset="0"/>
              </a:rPr>
              <a:t> – member to add riser to a jointly owned pole </a:t>
            </a:r>
          </a:p>
          <a:p>
            <a:pPr>
              <a:spcBef>
                <a:spcPct val="50000"/>
              </a:spcBef>
            </a:pPr>
            <a:r>
              <a:rPr lang="en-US" altLang="en-US" sz="1200" b="1">
                <a:latin typeface="Arial" charset="0"/>
              </a:rPr>
              <a:t>From 49</a:t>
            </a:r>
            <a:r>
              <a:rPr lang="en-US" altLang="en-US" sz="1200">
                <a:latin typeface="Arial" charset="0"/>
              </a:rPr>
              <a:t> – Routing and tracer form to track JPA processing</a:t>
            </a:r>
          </a:p>
          <a:p>
            <a:pPr>
              <a:spcBef>
                <a:spcPct val="50000"/>
              </a:spcBef>
            </a:pPr>
            <a:r>
              <a:rPr lang="en-US" altLang="en-US" sz="1200" b="1" u="sng">
                <a:latin typeface="Arial" charset="0"/>
              </a:rPr>
              <a:t>Foreign JPAs</a:t>
            </a:r>
            <a:r>
              <a:rPr lang="en-US" altLang="en-US" sz="1200" b="1">
                <a:latin typeface="Arial" charset="0"/>
              </a:rPr>
              <a:t> – </a:t>
            </a:r>
            <a:r>
              <a:rPr lang="en-US" altLang="en-US" sz="1200">
                <a:latin typeface="Arial" charset="0"/>
              </a:rPr>
              <a:t>JPA issued to your company for approval from another member, your company has 45 days to approve, deny or change if a conflict is determined.  If no response JPA is valid for construction after 45 days have passed.</a:t>
            </a:r>
          </a:p>
        </p:txBody>
      </p:sp>
      <p:sp>
        <p:nvSpPr>
          <p:cNvPr id="30729" name="Rectangle 25"/>
          <p:cNvSpPr>
            <a:spLocks noChangeArrowheads="1"/>
          </p:cNvSpPr>
          <p:nvPr/>
        </p:nvSpPr>
        <p:spPr bwMode="auto">
          <a:xfrm>
            <a:off x="685800" y="304800"/>
            <a:ext cx="7772400" cy="762000"/>
          </a:xfrm>
          <a:prstGeom prst="rect">
            <a:avLst/>
          </a:prstGeom>
          <a:solidFill>
            <a:schemeClr val="bg1"/>
          </a:solidFill>
          <a:ln w="9525">
            <a:noFill/>
            <a:miter lim="800000"/>
            <a:headEnd/>
            <a:tailEnd/>
          </a:ln>
        </p:spPr>
        <p:txBody>
          <a:bodyPr anchor="ctr"/>
          <a:lstStyle/>
          <a:p>
            <a:pPr algn="ctr"/>
            <a:r>
              <a:rPr lang="en-US" altLang="en-US" sz="4400">
                <a:solidFill>
                  <a:schemeClr val="tx2"/>
                </a:solidFill>
                <a:latin typeface="Arial" charset="0"/>
              </a:rPr>
              <a:t>Members</a:t>
            </a:r>
          </a:p>
        </p:txBody>
      </p:sp>
      <p:sp>
        <p:nvSpPr>
          <p:cNvPr id="30730" name="Rectangle 26"/>
          <p:cNvSpPr>
            <a:spLocks noChangeArrowheads="1"/>
          </p:cNvSpPr>
          <p:nvPr/>
        </p:nvSpPr>
        <p:spPr bwMode="auto">
          <a:xfrm>
            <a:off x="685800" y="304800"/>
            <a:ext cx="7772400" cy="838200"/>
          </a:xfrm>
          <a:prstGeom prst="rect">
            <a:avLst/>
          </a:prstGeom>
          <a:solidFill>
            <a:schemeClr val="bg1"/>
          </a:solidFill>
          <a:ln w="9525">
            <a:noFill/>
            <a:miter lim="800000"/>
            <a:headEnd/>
            <a:tailEnd/>
          </a:ln>
        </p:spPr>
        <p:txBody>
          <a:bodyPr anchor="ctr"/>
          <a:lstStyle/>
          <a:p>
            <a:pPr algn="ctr">
              <a:spcBef>
                <a:spcPct val="50000"/>
              </a:spcBef>
            </a:pPr>
            <a:r>
              <a:rPr lang="en-US" altLang="en-US" sz="4400">
                <a:latin typeface="Arial" charset="0"/>
              </a:rPr>
              <a:t>JPA Process Flow Chart</a:t>
            </a:r>
          </a:p>
        </p:txBody>
      </p:sp>
      <p:sp>
        <p:nvSpPr>
          <p:cNvPr id="30731" name="Text Box 28"/>
          <p:cNvSpPr txBox="1">
            <a:spLocks noChangeArrowheads="1"/>
          </p:cNvSpPr>
          <p:nvPr/>
        </p:nvSpPr>
        <p:spPr bwMode="auto">
          <a:xfrm>
            <a:off x="1600200" y="2895600"/>
            <a:ext cx="914400" cy="457200"/>
          </a:xfrm>
          <a:prstGeom prst="rect">
            <a:avLst/>
          </a:prstGeom>
          <a:noFill/>
          <a:ln w="9525">
            <a:noFill/>
            <a:miter lim="800000"/>
            <a:headEnd/>
            <a:tailEnd/>
          </a:ln>
        </p:spPr>
        <p:txBody>
          <a:bodyPr>
            <a:spAutoFit/>
          </a:bodyPr>
          <a:lstStyle/>
          <a:p>
            <a:pPr>
              <a:spcBef>
                <a:spcPct val="50000"/>
              </a:spcBef>
            </a:pPr>
            <a:endParaRPr lang="en-US" altLang="en-US"/>
          </a:p>
        </p:txBody>
      </p:sp>
      <p:sp>
        <p:nvSpPr>
          <p:cNvPr id="30732" name="Line 30"/>
          <p:cNvSpPr>
            <a:spLocks noChangeShapeType="1"/>
          </p:cNvSpPr>
          <p:nvPr/>
        </p:nvSpPr>
        <p:spPr bwMode="auto">
          <a:xfrm>
            <a:off x="2895600" y="1981200"/>
            <a:ext cx="609600" cy="0"/>
          </a:xfrm>
          <a:prstGeom prst="line">
            <a:avLst/>
          </a:prstGeom>
          <a:noFill/>
          <a:ln w="9525">
            <a:solidFill>
              <a:schemeClr val="tx1"/>
            </a:solidFill>
            <a:round/>
            <a:headEnd/>
            <a:tailEnd type="triangle" w="med" len="med"/>
          </a:ln>
        </p:spPr>
        <p:txBody>
          <a:bodyPr/>
          <a:lstStyle/>
          <a:p>
            <a:endParaRPr lang="en-US"/>
          </a:p>
        </p:txBody>
      </p:sp>
      <p:sp>
        <p:nvSpPr>
          <p:cNvPr id="30733" name="Line 31"/>
          <p:cNvSpPr>
            <a:spLocks noChangeShapeType="1"/>
          </p:cNvSpPr>
          <p:nvPr/>
        </p:nvSpPr>
        <p:spPr bwMode="auto">
          <a:xfrm>
            <a:off x="4572000" y="1981200"/>
            <a:ext cx="685800" cy="0"/>
          </a:xfrm>
          <a:prstGeom prst="line">
            <a:avLst/>
          </a:prstGeom>
          <a:noFill/>
          <a:ln w="9525">
            <a:solidFill>
              <a:schemeClr val="tx1"/>
            </a:solidFill>
            <a:round/>
            <a:headEnd/>
            <a:tailEnd type="triangle" w="med" len="med"/>
          </a:ln>
        </p:spPr>
        <p:txBody>
          <a:bodyPr/>
          <a:lstStyle/>
          <a:p>
            <a:endParaRPr lang="en-US"/>
          </a:p>
        </p:txBody>
      </p:sp>
      <p:sp>
        <p:nvSpPr>
          <p:cNvPr id="30734" name="Rectangle 7"/>
          <p:cNvSpPr>
            <a:spLocks noChangeArrowheads="1"/>
          </p:cNvSpPr>
          <p:nvPr/>
        </p:nvSpPr>
        <p:spPr bwMode="auto">
          <a:xfrm>
            <a:off x="3429000" y="1295400"/>
            <a:ext cx="1295400" cy="228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Major</a:t>
            </a:r>
          </a:p>
        </p:txBody>
      </p:sp>
      <p:sp>
        <p:nvSpPr>
          <p:cNvPr id="30735" name="Line 33"/>
          <p:cNvSpPr>
            <a:spLocks noChangeShapeType="1"/>
          </p:cNvSpPr>
          <p:nvPr/>
        </p:nvSpPr>
        <p:spPr bwMode="auto">
          <a:xfrm flipH="1">
            <a:off x="1752600" y="1447800"/>
            <a:ext cx="1676400" cy="0"/>
          </a:xfrm>
          <a:prstGeom prst="line">
            <a:avLst/>
          </a:prstGeom>
          <a:noFill/>
          <a:ln w="9525">
            <a:solidFill>
              <a:schemeClr val="tx1"/>
            </a:solidFill>
            <a:round/>
            <a:headEnd/>
            <a:tailEnd/>
          </a:ln>
        </p:spPr>
        <p:txBody>
          <a:bodyPr/>
          <a:lstStyle/>
          <a:p>
            <a:endParaRPr lang="en-US"/>
          </a:p>
        </p:txBody>
      </p:sp>
      <p:sp>
        <p:nvSpPr>
          <p:cNvPr id="30736" name="Line 34"/>
          <p:cNvSpPr>
            <a:spLocks noChangeShapeType="1"/>
          </p:cNvSpPr>
          <p:nvPr/>
        </p:nvSpPr>
        <p:spPr bwMode="auto">
          <a:xfrm>
            <a:off x="1752600" y="1447800"/>
            <a:ext cx="0" cy="381000"/>
          </a:xfrm>
          <a:prstGeom prst="line">
            <a:avLst/>
          </a:prstGeom>
          <a:noFill/>
          <a:ln w="9525">
            <a:solidFill>
              <a:schemeClr val="tx1"/>
            </a:solidFill>
            <a:round/>
            <a:headEnd/>
            <a:tailEnd type="triangle" w="med" len="med"/>
          </a:ln>
        </p:spPr>
        <p:txBody>
          <a:bodyPr/>
          <a:lstStyle/>
          <a:p>
            <a:endParaRPr lang="en-US"/>
          </a:p>
        </p:txBody>
      </p:sp>
      <p:sp>
        <p:nvSpPr>
          <p:cNvPr id="30737" name="Line 36"/>
          <p:cNvSpPr>
            <a:spLocks noChangeShapeType="1"/>
          </p:cNvSpPr>
          <p:nvPr/>
        </p:nvSpPr>
        <p:spPr bwMode="auto">
          <a:xfrm flipV="1">
            <a:off x="4038600" y="1524000"/>
            <a:ext cx="0" cy="228600"/>
          </a:xfrm>
          <a:prstGeom prst="line">
            <a:avLst/>
          </a:prstGeom>
          <a:noFill/>
          <a:ln w="9525">
            <a:solidFill>
              <a:schemeClr val="tx1"/>
            </a:solidFill>
            <a:round/>
            <a:headEnd/>
            <a:tailEnd type="triangle" w="med" len="med"/>
          </a:ln>
        </p:spPr>
        <p:txBody>
          <a:bodyPr/>
          <a:lstStyle/>
          <a:p>
            <a:endParaRPr lang="en-US"/>
          </a:p>
        </p:txBody>
      </p:sp>
      <p:sp>
        <p:nvSpPr>
          <p:cNvPr id="30738" name="Rectangle 7"/>
          <p:cNvSpPr>
            <a:spLocks noChangeArrowheads="1"/>
          </p:cNvSpPr>
          <p:nvPr/>
        </p:nvSpPr>
        <p:spPr bwMode="auto">
          <a:xfrm>
            <a:off x="5257800" y="1905000"/>
            <a:ext cx="990600" cy="228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Minor</a:t>
            </a:r>
          </a:p>
        </p:txBody>
      </p:sp>
      <p:sp>
        <p:nvSpPr>
          <p:cNvPr id="30739" name="Line 38"/>
          <p:cNvSpPr>
            <a:spLocks noChangeShapeType="1"/>
          </p:cNvSpPr>
          <p:nvPr/>
        </p:nvSpPr>
        <p:spPr bwMode="auto">
          <a:xfrm>
            <a:off x="6248400" y="1981200"/>
            <a:ext cx="381000" cy="0"/>
          </a:xfrm>
          <a:prstGeom prst="line">
            <a:avLst/>
          </a:prstGeom>
          <a:noFill/>
          <a:ln w="9525">
            <a:solidFill>
              <a:schemeClr val="tx1"/>
            </a:solidFill>
            <a:round/>
            <a:headEnd/>
            <a:tailEnd type="triangle" w="med" len="med"/>
          </a:ln>
        </p:spPr>
        <p:txBody>
          <a:bodyPr/>
          <a:lstStyle/>
          <a:p>
            <a:endParaRPr lang="en-US"/>
          </a:p>
        </p:txBody>
      </p:sp>
      <p:sp>
        <p:nvSpPr>
          <p:cNvPr id="30740" name="Rectangle 7"/>
          <p:cNvSpPr>
            <a:spLocks noChangeArrowheads="1"/>
          </p:cNvSpPr>
          <p:nvPr/>
        </p:nvSpPr>
        <p:spPr bwMode="auto">
          <a:xfrm>
            <a:off x="3429000" y="2514600"/>
            <a:ext cx="1295400" cy="228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None</a:t>
            </a:r>
          </a:p>
        </p:txBody>
      </p:sp>
      <p:sp>
        <p:nvSpPr>
          <p:cNvPr id="30741" name="Line 41"/>
          <p:cNvSpPr>
            <a:spLocks noChangeShapeType="1"/>
          </p:cNvSpPr>
          <p:nvPr/>
        </p:nvSpPr>
        <p:spPr bwMode="auto">
          <a:xfrm>
            <a:off x="4038600" y="2286000"/>
            <a:ext cx="0" cy="228600"/>
          </a:xfrm>
          <a:prstGeom prst="line">
            <a:avLst/>
          </a:prstGeom>
          <a:noFill/>
          <a:ln w="9525">
            <a:solidFill>
              <a:schemeClr val="tx1"/>
            </a:solidFill>
            <a:round/>
            <a:headEnd/>
            <a:tailEnd type="triangle" w="med" len="med"/>
          </a:ln>
        </p:spPr>
        <p:txBody>
          <a:bodyPr/>
          <a:lstStyle/>
          <a:p>
            <a:endParaRPr lang="en-US"/>
          </a:p>
        </p:txBody>
      </p:sp>
      <p:sp>
        <p:nvSpPr>
          <p:cNvPr id="30742" name="Line 42"/>
          <p:cNvSpPr>
            <a:spLocks noChangeShapeType="1"/>
          </p:cNvSpPr>
          <p:nvPr/>
        </p:nvSpPr>
        <p:spPr bwMode="auto">
          <a:xfrm>
            <a:off x="4724400" y="2667000"/>
            <a:ext cx="1447800" cy="76200"/>
          </a:xfrm>
          <a:prstGeom prst="line">
            <a:avLst/>
          </a:prstGeom>
          <a:noFill/>
          <a:ln w="9525">
            <a:solidFill>
              <a:schemeClr val="tx1"/>
            </a:solidFill>
            <a:round/>
            <a:headEnd/>
            <a:tailEnd type="triangle" w="med" len="med"/>
          </a:ln>
        </p:spPr>
        <p:txBody>
          <a:bodyPr/>
          <a:lstStyle/>
          <a:p>
            <a:endParaRPr lang="en-US"/>
          </a:p>
        </p:txBody>
      </p:sp>
      <p:sp>
        <p:nvSpPr>
          <p:cNvPr id="30743" name="Line 43"/>
          <p:cNvSpPr>
            <a:spLocks noChangeShapeType="1"/>
          </p:cNvSpPr>
          <p:nvPr/>
        </p:nvSpPr>
        <p:spPr bwMode="auto">
          <a:xfrm>
            <a:off x="7391400" y="2438400"/>
            <a:ext cx="0" cy="228600"/>
          </a:xfrm>
          <a:prstGeom prst="line">
            <a:avLst/>
          </a:prstGeom>
          <a:noFill/>
          <a:ln w="9525">
            <a:solidFill>
              <a:schemeClr val="tx1"/>
            </a:solidFill>
            <a:round/>
            <a:headEnd/>
            <a:tailEnd type="triangle" w="med" len="med"/>
          </a:ln>
        </p:spPr>
        <p:txBody>
          <a:bodyPr/>
          <a:lstStyle/>
          <a:p>
            <a:endParaRPr lang="en-US"/>
          </a:p>
        </p:txBody>
      </p:sp>
      <p:sp>
        <p:nvSpPr>
          <p:cNvPr id="30744" name="Line 46"/>
          <p:cNvSpPr>
            <a:spLocks noChangeShapeType="1"/>
          </p:cNvSpPr>
          <p:nvPr/>
        </p:nvSpPr>
        <p:spPr bwMode="auto">
          <a:xfrm flipH="1">
            <a:off x="4572000" y="3124200"/>
            <a:ext cx="1600200" cy="76200"/>
          </a:xfrm>
          <a:prstGeom prst="line">
            <a:avLst/>
          </a:prstGeom>
          <a:noFill/>
          <a:ln w="9525">
            <a:solidFill>
              <a:schemeClr val="tx1"/>
            </a:solidFill>
            <a:round/>
            <a:headEnd/>
            <a:tailEnd type="triangle" w="med" len="med"/>
          </a:ln>
        </p:spPr>
        <p:txBody>
          <a:bodyPr/>
          <a:lstStyle/>
          <a:p>
            <a:endParaRPr lang="en-US"/>
          </a:p>
        </p:txBody>
      </p:sp>
      <p:sp>
        <p:nvSpPr>
          <p:cNvPr id="30745" name="Rectangle 7"/>
          <p:cNvSpPr>
            <a:spLocks noChangeArrowheads="1"/>
          </p:cNvSpPr>
          <p:nvPr/>
        </p:nvSpPr>
        <p:spPr bwMode="auto">
          <a:xfrm>
            <a:off x="2209800" y="3197225"/>
            <a:ext cx="990600" cy="228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Minor</a:t>
            </a:r>
          </a:p>
        </p:txBody>
      </p:sp>
      <p:sp>
        <p:nvSpPr>
          <p:cNvPr id="30746" name="Rectangle 7"/>
          <p:cNvSpPr>
            <a:spLocks noChangeArrowheads="1"/>
          </p:cNvSpPr>
          <p:nvPr/>
        </p:nvSpPr>
        <p:spPr bwMode="auto">
          <a:xfrm>
            <a:off x="3505200" y="3730625"/>
            <a:ext cx="1295400" cy="228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a:latin typeface="Arial" charset="0"/>
              </a:rPr>
              <a:t>None</a:t>
            </a:r>
          </a:p>
        </p:txBody>
      </p:sp>
      <p:sp>
        <p:nvSpPr>
          <p:cNvPr id="30747" name="Line 52"/>
          <p:cNvSpPr>
            <a:spLocks noChangeShapeType="1"/>
          </p:cNvSpPr>
          <p:nvPr/>
        </p:nvSpPr>
        <p:spPr bwMode="auto">
          <a:xfrm flipH="1">
            <a:off x="3200400" y="3273425"/>
            <a:ext cx="381000" cy="0"/>
          </a:xfrm>
          <a:prstGeom prst="line">
            <a:avLst/>
          </a:prstGeom>
          <a:noFill/>
          <a:ln w="9525">
            <a:solidFill>
              <a:schemeClr val="tx1"/>
            </a:solidFill>
            <a:round/>
            <a:headEnd/>
            <a:tailEnd type="triangle" w="med" len="med"/>
          </a:ln>
        </p:spPr>
        <p:txBody>
          <a:bodyPr/>
          <a:lstStyle/>
          <a:p>
            <a:endParaRPr lang="en-US"/>
          </a:p>
        </p:txBody>
      </p:sp>
      <p:sp>
        <p:nvSpPr>
          <p:cNvPr id="30748" name="Rectangle 9"/>
          <p:cNvSpPr>
            <a:spLocks noChangeArrowheads="1"/>
          </p:cNvSpPr>
          <p:nvPr/>
        </p:nvSpPr>
        <p:spPr bwMode="auto">
          <a:xfrm>
            <a:off x="457200" y="2971800"/>
            <a:ext cx="1447800" cy="609600"/>
          </a:xfrm>
          <a:prstGeom prst="rect">
            <a:avLst/>
          </a:prstGeom>
          <a:solidFill>
            <a:schemeClr val="bg1"/>
          </a:solidFill>
          <a:ln w="28575">
            <a:solidFill>
              <a:schemeClr val="tx1"/>
            </a:solidFill>
            <a:miter lim="800000"/>
            <a:headEnd/>
            <a:tailEnd/>
          </a:ln>
        </p:spPr>
        <p:txBody>
          <a:bodyPr/>
          <a:lstStyle/>
          <a:p>
            <a:pPr algn="ctr">
              <a:lnSpc>
                <a:spcPct val="80000"/>
              </a:lnSpc>
              <a:spcBef>
                <a:spcPct val="20000"/>
              </a:spcBef>
            </a:pPr>
            <a:r>
              <a:rPr lang="en-US" altLang="en-US" sz="1200" b="1">
                <a:latin typeface="Arial" charset="0"/>
              </a:rPr>
              <a:t>Form 7</a:t>
            </a:r>
            <a:r>
              <a:rPr lang="en-US" altLang="en-US" sz="1200">
                <a:latin typeface="Arial" charset="0"/>
              </a:rPr>
              <a:t> issued.         </a:t>
            </a:r>
          </a:p>
          <a:p>
            <a:pPr algn="ctr">
              <a:lnSpc>
                <a:spcPct val="80000"/>
              </a:lnSpc>
              <a:spcBef>
                <a:spcPct val="20000"/>
              </a:spcBef>
            </a:pPr>
            <a:r>
              <a:rPr lang="en-US" altLang="en-US" sz="1200">
                <a:latin typeface="Arial" charset="0"/>
              </a:rPr>
              <a:t>Members have 15 days to respond.</a:t>
            </a:r>
          </a:p>
        </p:txBody>
      </p:sp>
      <p:sp>
        <p:nvSpPr>
          <p:cNvPr id="30749" name="Line 54"/>
          <p:cNvSpPr>
            <a:spLocks noChangeShapeType="1"/>
          </p:cNvSpPr>
          <p:nvPr/>
        </p:nvSpPr>
        <p:spPr bwMode="auto">
          <a:xfrm flipH="1">
            <a:off x="1905000" y="3273425"/>
            <a:ext cx="304800" cy="0"/>
          </a:xfrm>
          <a:prstGeom prst="line">
            <a:avLst/>
          </a:prstGeom>
          <a:noFill/>
          <a:ln w="9525">
            <a:solidFill>
              <a:schemeClr val="tx1"/>
            </a:solidFill>
            <a:round/>
            <a:headEnd/>
            <a:tailEnd type="triangle" w="med" len="med"/>
          </a:ln>
        </p:spPr>
        <p:txBody>
          <a:bodyPr/>
          <a:lstStyle/>
          <a:p>
            <a:endParaRPr lang="en-US"/>
          </a:p>
        </p:txBody>
      </p:sp>
      <p:sp>
        <p:nvSpPr>
          <p:cNvPr id="30750" name="Line 57"/>
          <p:cNvSpPr>
            <a:spLocks noChangeShapeType="1"/>
          </p:cNvSpPr>
          <p:nvPr/>
        </p:nvSpPr>
        <p:spPr bwMode="auto">
          <a:xfrm>
            <a:off x="4038600" y="3502025"/>
            <a:ext cx="0" cy="228600"/>
          </a:xfrm>
          <a:prstGeom prst="line">
            <a:avLst/>
          </a:prstGeom>
          <a:noFill/>
          <a:ln w="9525">
            <a:solidFill>
              <a:schemeClr val="tx1"/>
            </a:solidFill>
            <a:round/>
            <a:headEnd/>
            <a:tailEnd type="triangle" w="med" len="med"/>
          </a:ln>
        </p:spPr>
        <p:txBody>
          <a:bodyPr/>
          <a:lstStyle/>
          <a:p>
            <a:endParaRPr lang="en-US"/>
          </a:p>
        </p:txBody>
      </p:sp>
      <p:sp>
        <p:nvSpPr>
          <p:cNvPr id="30751" name="Line 58"/>
          <p:cNvSpPr>
            <a:spLocks noChangeShapeType="1"/>
          </p:cNvSpPr>
          <p:nvPr/>
        </p:nvSpPr>
        <p:spPr bwMode="auto">
          <a:xfrm flipH="1">
            <a:off x="2209800" y="3886200"/>
            <a:ext cx="1295400" cy="457200"/>
          </a:xfrm>
          <a:prstGeom prst="line">
            <a:avLst/>
          </a:prstGeom>
          <a:noFill/>
          <a:ln w="9525">
            <a:solidFill>
              <a:schemeClr val="tx1"/>
            </a:solidFill>
            <a:round/>
            <a:headEnd/>
            <a:tailEnd type="triangle" w="med" len="med"/>
          </a:ln>
        </p:spPr>
        <p:txBody>
          <a:bodyPr/>
          <a:lstStyle/>
          <a:p>
            <a:endParaRPr lang="en-US"/>
          </a:p>
        </p:txBody>
      </p:sp>
      <p:sp>
        <p:nvSpPr>
          <p:cNvPr id="30752" name="Line 59"/>
          <p:cNvSpPr>
            <a:spLocks noChangeShapeType="1"/>
          </p:cNvSpPr>
          <p:nvPr/>
        </p:nvSpPr>
        <p:spPr bwMode="auto">
          <a:xfrm>
            <a:off x="1143000" y="3581400"/>
            <a:ext cx="0" cy="685800"/>
          </a:xfrm>
          <a:prstGeom prst="line">
            <a:avLst/>
          </a:prstGeom>
          <a:noFill/>
          <a:ln w="9525">
            <a:solidFill>
              <a:schemeClr val="tx1"/>
            </a:solidFill>
            <a:round/>
            <a:headEnd/>
            <a:tailEnd type="triangle" w="med" len="med"/>
          </a:ln>
        </p:spPr>
        <p:txBody>
          <a:bodyPr/>
          <a:lstStyle/>
          <a:p>
            <a:endParaRPr lang="en-US"/>
          </a:p>
        </p:txBody>
      </p:sp>
      <p:sp>
        <p:nvSpPr>
          <p:cNvPr id="30753" name="Line 60"/>
          <p:cNvSpPr>
            <a:spLocks noChangeShapeType="1"/>
          </p:cNvSpPr>
          <p:nvPr/>
        </p:nvSpPr>
        <p:spPr bwMode="auto">
          <a:xfrm>
            <a:off x="2209800" y="4724400"/>
            <a:ext cx="1143000" cy="0"/>
          </a:xfrm>
          <a:prstGeom prst="line">
            <a:avLst/>
          </a:prstGeom>
          <a:noFill/>
          <a:ln w="9525">
            <a:solidFill>
              <a:schemeClr val="tx1"/>
            </a:solidFill>
            <a:round/>
            <a:headEnd/>
            <a:tailEnd type="triangle" w="med" len="med"/>
          </a:ln>
        </p:spPr>
        <p:txBody>
          <a:bodyPr/>
          <a:lstStyle/>
          <a:p>
            <a:endParaRPr lang="en-US"/>
          </a:p>
        </p:txBody>
      </p:sp>
      <p:sp>
        <p:nvSpPr>
          <p:cNvPr id="30754" name="Line 61"/>
          <p:cNvSpPr>
            <a:spLocks noChangeShapeType="1"/>
          </p:cNvSpPr>
          <p:nvPr/>
        </p:nvSpPr>
        <p:spPr bwMode="auto">
          <a:xfrm>
            <a:off x="5105400" y="4724400"/>
            <a:ext cx="1066800" cy="0"/>
          </a:xfrm>
          <a:prstGeom prst="line">
            <a:avLst/>
          </a:prstGeom>
          <a:noFill/>
          <a:ln w="9525">
            <a:solidFill>
              <a:schemeClr val="tx1"/>
            </a:solidFill>
            <a:round/>
            <a:headEnd/>
            <a:tailEnd type="triangle" w="med" len="med"/>
          </a:ln>
        </p:spPr>
        <p:txBody>
          <a:bodyPr/>
          <a:lstStyle/>
          <a:p>
            <a:endParaRPr lang="en-US"/>
          </a:p>
        </p:txBody>
      </p:sp>
      <p:sp>
        <p:nvSpPr>
          <p:cNvPr id="30755" name="Rectangle 63"/>
          <p:cNvSpPr>
            <a:spLocks noGrp="1" noChangeArrowheads="1"/>
          </p:cNvSpPr>
          <p:nvPr>
            <p:ph type="title" idx="4294967295"/>
          </p:nvPr>
        </p:nvSpPr>
        <p:spPr>
          <a:xfrm>
            <a:off x="685800" y="304800"/>
            <a:ext cx="7772400" cy="838200"/>
          </a:xfrm>
        </p:spPr>
        <p:txBody>
          <a:bodyPr/>
          <a:lstStyle/>
          <a:p>
            <a:pPr eaLnBrk="1" hangingPunct="1"/>
            <a:r>
              <a:rPr lang="en-US" altLang="en-US" smtClean="0"/>
              <a:t>JPA Process Flow Chart</a:t>
            </a:r>
          </a:p>
        </p:txBody>
      </p:sp>
      <p:sp>
        <p:nvSpPr>
          <p:cNvPr id="30756" name="AutoShape 64"/>
          <p:cNvSpPr>
            <a:spLocks noChangeArrowheads="1"/>
          </p:cNvSpPr>
          <p:nvPr/>
        </p:nvSpPr>
        <p:spPr bwMode="auto">
          <a:xfrm>
            <a:off x="3505200" y="1752600"/>
            <a:ext cx="1066800" cy="533400"/>
          </a:xfrm>
          <a:prstGeom prst="flowChartDecision">
            <a:avLst/>
          </a:prstGeom>
          <a:solidFill>
            <a:schemeClr val="bg1"/>
          </a:solidFill>
          <a:ln w="28575">
            <a:solidFill>
              <a:schemeClr val="tx1"/>
            </a:solidFill>
            <a:miter lim="800000"/>
            <a:headEnd/>
            <a:tailEnd/>
          </a:ln>
        </p:spPr>
        <p:txBody>
          <a:bodyPr wrap="none" anchor="ctr"/>
          <a:lstStyle/>
          <a:p>
            <a:pPr algn="ctr"/>
            <a:r>
              <a:rPr lang="en-US" altLang="en-US" sz="1400"/>
              <a:t>Changes</a:t>
            </a:r>
          </a:p>
        </p:txBody>
      </p:sp>
      <p:sp>
        <p:nvSpPr>
          <p:cNvPr id="30757" name="AutoShape 65"/>
          <p:cNvSpPr>
            <a:spLocks noChangeArrowheads="1"/>
          </p:cNvSpPr>
          <p:nvPr/>
        </p:nvSpPr>
        <p:spPr bwMode="auto">
          <a:xfrm>
            <a:off x="3505200" y="2971800"/>
            <a:ext cx="1066800" cy="533400"/>
          </a:xfrm>
          <a:prstGeom prst="flowChartDecision">
            <a:avLst/>
          </a:prstGeom>
          <a:solidFill>
            <a:schemeClr val="bg1"/>
          </a:solidFill>
          <a:ln w="28575">
            <a:solidFill>
              <a:schemeClr val="tx1"/>
            </a:solidFill>
            <a:miter lim="800000"/>
            <a:headEnd/>
            <a:tailEnd/>
          </a:ln>
        </p:spPr>
        <p:txBody>
          <a:bodyPr wrap="none" anchor="ctr"/>
          <a:lstStyle/>
          <a:p>
            <a:pPr algn="ctr"/>
            <a:r>
              <a:rPr lang="en-US" altLang="en-US" sz="1400"/>
              <a:t>Changes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81000" y="2209800"/>
            <a:ext cx="8229600" cy="1143000"/>
          </a:xfrm>
        </p:spPr>
        <p:txBody>
          <a:bodyPr/>
          <a:lstStyle/>
          <a:p>
            <a:pPr eaLnBrk="1" hangingPunct="1"/>
            <a:r>
              <a:rPr lang="en-US" altLang="en-US" smtClean="0"/>
              <a:t>Generic JPA Form 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History</a:t>
            </a:r>
          </a:p>
        </p:txBody>
      </p:sp>
      <p:sp>
        <p:nvSpPr>
          <p:cNvPr id="14339" name="Rectangle 3"/>
          <p:cNvSpPr>
            <a:spLocks noGrp="1" noChangeArrowheads="1"/>
          </p:cNvSpPr>
          <p:nvPr>
            <p:ph type="body" idx="1"/>
          </p:nvPr>
        </p:nvSpPr>
        <p:spPr/>
        <p:txBody>
          <a:bodyPr/>
          <a:lstStyle/>
          <a:p>
            <a:pPr eaLnBrk="1" hangingPunct="1"/>
            <a:r>
              <a:rPr lang="en-US" altLang="en-US" sz="2400" smtClean="0"/>
              <a:t>The Joint Pole Committee is made up of a group of member representatives of utilities and municipalities in Southern California who hold joint equity interest in utility poles. Established by telephone, electricity and railroad companies, the Committee has existed since October 10, 1906. It was formed as a result of the need to limit the number of poles in the field and to create a uniform procedure for recording ownership of poles. Each member has a vote and shares in the expenses of the Committee according to their joint pole interests.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6"/>
          <p:cNvSpPr>
            <a:spLocks noGrp="1" noChangeArrowheads="1"/>
          </p:cNvSpPr>
          <p:nvPr>
            <p:ph type="title" idx="4294967295"/>
          </p:nvPr>
        </p:nvSpPr>
        <p:spPr>
          <a:xfrm>
            <a:off x="685800" y="685800"/>
            <a:ext cx="7162800" cy="762000"/>
          </a:xfrm>
        </p:spPr>
        <p:txBody>
          <a:bodyPr/>
          <a:lstStyle/>
          <a:p>
            <a:pPr eaLnBrk="1" hangingPunct="1"/>
            <a:r>
              <a:rPr lang="en-US" altLang="en-US" smtClean="0"/>
              <a:t>Sample Form 2 Page 1</a:t>
            </a:r>
          </a:p>
        </p:txBody>
      </p:sp>
      <p:graphicFrame>
        <p:nvGraphicFramePr>
          <p:cNvPr id="1026" name="Object 2"/>
          <p:cNvGraphicFramePr>
            <a:graphicFrameLocks noChangeAspect="1"/>
          </p:cNvGraphicFramePr>
          <p:nvPr/>
        </p:nvGraphicFramePr>
        <p:xfrm>
          <a:off x="609600" y="142875"/>
          <a:ext cx="7896225" cy="6667500"/>
        </p:xfrm>
        <a:graphic>
          <a:graphicData uri="http://schemas.openxmlformats.org/presentationml/2006/ole">
            <mc:AlternateContent xmlns:mc="http://schemas.openxmlformats.org/markup-compatibility/2006">
              <mc:Choice xmlns:v="urn:schemas-microsoft-com:vml" Requires="v">
                <p:oleObj spid="_x0000_s1031" name="Worksheet" r:id="rId5" imgW="8550000" imgH="7083000" progId="Excel.Sheet.8">
                  <p:embed/>
                </p:oleObj>
              </mc:Choice>
              <mc:Fallback>
                <p:oleObj name="Worksheet" r:id="rId5" imgW="8550000" imgH="7083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2875"/>
                        <a:ext cx="7896225" cy="6667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1028" descr="C:\Documents and Settings\angela.MAIN\Desktop\jdarbysign.gif"/>
          <p:cNvPicPr>
            <a:picLocks noChangeAspect="1" noChangeArrowheads="1"/>
          </p:cNvPicPr>
          <p:nvPr/>
        </p:nvPicPr>
        <p:blipFill>
          <a:blip r:embed="rId7" cstate="print"/>
          <a:srcRect/>
          <a:stretch>
            <a:fillRect/>
          </a:stretch>
        </p:blipFill>
        <p:spPr bwMode="auto">
          <a:xfrm>
            <a:off x="3733800" y="1077913"/>
            <a:ext cx="1066800" cy="5222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p:txBody>
          <a:bodyPr/>
          <a:lstStyle/>
          <a:p>
            <a:pPr eaLnBrk="1" hangingPunct="1"/>
            <a:r>
              <a:rPr lang="en-US" altLang="en-US" smtClean="0"/>
              <a:t>Sample Form 2 Page 2</a:t>
            </a:r>
          </a:p>
        </p:txBody>
      </p:sp>
      <p:graphicFrame>
        <p:nvGraphicFramePr>
          <p:cNvPr id="2050" name="Object 1029"/>
          <p:cNvGraphicFramePr>
            <a:graphicFrameLocks noChangeAspect="1"/>
          </p:cNvGraphicFramePr>
          <p:nvPr/>
        </p:nvGraphicFramePr>
        <p:xfrm>
          <a:off x="457200" y="101600"/>
          <a:ext cx="8382000" cy="6651625"/>
        </p:xfrm>
        <a:graphic>
          <a:graphicData uri="http://schemas.openxmlformats.org/presentationml/2006/ole">
            <mc:AlternateContent xmlns:mc="http://schemas.openxmlformats.org/markup-compatibility/2006">
              <mc:Choice xmlns:v="urn:schemas-microsoft-com:vml" Requires="v">
                <p:oleObj spid="_x0000_s2055" name="Worksheet" r:id="rId5" imgW="8802000" imgH="6984000" progId="Excel.Sheet.8">
                  <p:embed/>
                </p:oleObj>
              </mc:Choice>
              <mc:Fallback>
                <p:oleObj name="Worksheet" r:id="rId5" imgW="8802000" imgH="6984000" progId="Excel.Sheet.8">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1600"/>
                        <a:ext cx="8382000" cy="6651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altLang="en-US" sz="4000" smtClean="0"/>
              <a:t>Form 2 (F2) Headings Required Data</a:t>
            </a:r>
          </a:p>
        </p:txBody>
      </p:sp>
      <p:sp>
        <p:nvSpPr>
          <p:cNvPr id="24579" name="Rectangle 3"/>
          <p:cNvSpPr>
            <a:spLocks noGrp="1" noChangeArrowheads="1"/>
          </p:cNvSpPr>
          <p:nvPr>
            <p:ph type="body" idx="4294967295"/>
          </p:nvPr>
        </p:nvSpPr>
        <p:spPr>
          <a:xfrm>
            <a:off x="685800" y="1752600"/>
            <a:ext cx="7848600" cy="4800600"/>
          </a:xfrm>
        </p:spPr>
        <p:txBody>
          <a:bodyPr/>
          <a:lstStyle/>
          <a:p>
            <a:pPr eaLnBrk="1" hangingPunct="1"/>
            <a:r>
              <a:rPr lang="en-US" altLang="en-US" sz="2800" smtClean="0"/>
              <a:t>1 - Date Prepared</a:t>
            </a:r>
          </a:p>
          <a:p>
            <a:pPr eaLnBrk="1" hangingPunct="1"/>
            <a:r>
              <a:rPr lang="en-US" altLang="en-US" sz="2800" smtClean="0"/>
              <a:t>2 - Date Sent (45 days measured from this date)</a:t>
            </a:r>
          </a:p>
          <a:p>
            <a:pPr eaLnBrk="1" hangingPunct="1"/>
            <a:r>
              <a:rPr lang="en-US" altLang="en-US" sz="2800" smtClean="0"/>
              <a:t>3 - Confirming Agreement (if field, phone, or email agreement was made)</a:t>
            </a:r>
          </a:p>
          <a:p>
            <a:pPr eaLnBrk="1" hangingPunct="1"/>
            <a:r>
              <a:rPr lang="en-US" altLang="en-US" sz="2800" smtClean="0"/>
              <a:t>4 - Estimated Construction Start</a:t>
            </a:r>
          </a:p>
          <a:p>
            <a:pPr eaLnBrk="1" hangingPunct="1"/>
            <a:r>
              <a:rPr lang="en-US" altLang="en-US" sz="2800" smtClean="0"/>
              <a:t>5 - Number of Pages</a:t>
            </a:r>
          </a:p>
          <a:p>
            <a:pPr eaLnBrk="1" hangingPunct="1"/>
            <a:r>
              <a:rPr lang="en-US" altLang="en-US" sz="2800" smtClean="0"/>
              <a:t>6 - JPA Authorization Number</a:t>
            </a:r>
          </a:p>
          <a:p>
            <a:pPr lvl="2" eaLnBrk="1" hangingPunct="1"/>
            <a:r>
              <a:rPr lang="en-US" altLang="en-US" sz="1800" smtClean="0"/>
              <a:t>The JPA number always begins with the member’s designation. </a:t>
            </a:r>
          </a:p>
          <a:p>
            <a:pPr lvl="2" eaLnBrk="1" hangingPunct="1"/>
            <a:r>
              <a:rPr lang="en-US" altLang="en-US" sz="1800" smtClean="0"/>
              <a:t>Follow your company’s protocol for creating the JPA number.</a:t>
            </a:r>
            <a:endParaRPr lang="en-US" altLang="en-US" sz="2000" smtClean="0"/>
          </a:p>
          <a:p>
            <a:pPr eaLnBrk="1" hangingPunct="1"/>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85800" y="304800"/>
            <a:ext cx="7543800" cy="1143000"/>
          </a:xfrm>
        </p:spPr>
        <p:txBody>
          <a:bodyPr/>
          <a:lstStyle/>
          <a:p>
            <a:pPr eaLnBrk="1" hangingPunct="1"/>
            <a:r>
              <a:rPr lang="en-US" altLang="en-US" sz="4000" smtClean="0"/>
              <a:t>Form 2 (F2) Headings Required Data</a:t>
            </a:r>
            <a:endParaRPr lang="en-US" altLang="en-US" smtClean="0"/>
          </a:p>
        </p:txBody>
      </p:sp>
      <p:graphicFrame>
        <p:nvGraphicFramePr>
          <p:cNvPr id="3074" name="Object 2"/>
          <p:cNvGraphicFramePr>
            <a:graphicFrameLocks noChangeAspect="1"/>
          </p:cNvGraphicFramePr>
          <p:nvPr/>
        </p:nvGraphicFramePr>
        <p:xfrm>
          <a:off x="457200" y="103188"/>
          <a:ext cx="7972425" cy="6754812"/>
        </p:xfrm>
        <a:graphic>
          <a:graphicData uri="http://schemas.openxmlformats.org/presentationml/2006/ole">
            <mc:AlternateContent xmlns:mc="http://schemas.openxmlformats.org/markup-compatibility/2006">
              <mc:Choice xmlns:v="urn:schemas-microsoft-com:vml" Requires="v">
                <p:oleObj spid="_x0000_s3079"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3188"/>
                        <a:ext cx="7972425" cy="6754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Oval 5"/>
          <p:cNvSpPr>
            <a:spLocks noChangeArrowheads="1"/>
          </p:cNvSpPr>
          <p:nvPr/>
        </p:nvSpPr>
        <p:spPr bwMode="auto">
          <a:xfrm>
            <a:off x="1143000" y="3048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a:t>
            </a:r>
          </a:p>
        </p:txBody>
      </p:sp>
      <p:sp>
        <p:nvSpPr>
          <p:cNvPr id="3077" name="Oval 6"/>
          <p:cNvSpPr>
            <a:spLocks noChangeArrowheads="1"/>
          </p:cNvSpPr>
          <p:nvPr/>
        </p:nvSpPr>
        <p:spPr bwMode="auto">
          <a:xfrm>
            <a:off x="1143000" y="6096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a:t>
            </a:r>
          </a:p>
        </p:txBody>
      </p:sp>
      <p:sp>
        <p:nvSpPr>
          <p:cNvPr id="3078" name="Oval 7"/>
          <p:cNvSpPr>
            <a:spLocks noChangeArrowheads="1"/>
          </p:cNvSpPr>
          <p:nvPr/>
        </p:nvSpPr>
        <p:spPr bwMode="auto">
          <a:xfrm>
            <a:off x="2743200" y="6096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3</a:t>
            </a:r>
          </a:p>
        </p:txBody>
      </p:sp>
      <p:sp>
        <p:nvSpPr>
          <p:cNvPr id="3079" name="Freeform 12"/>
          <p:cNvSpPr>
            <a:spLocks/>
          </p:cNvSpPr>
          <p:nvPr/>
        </p:nvSpPr>
        <p:spPr bwMode="auto">
          <a:xfrm>
            <a:off x="2286000" y="442913"/>
            <a:ext cx="1828800" cy="166687"/>
          </a:xfrm>
          <a:custGeom>
            <a:avLst/>
            <a:gdLst>
              <a:gd name="T0" fmla="*/ 0 w 1152"/>
              <a:gd name="T1" fmla="*/ 2147483647 h 105"/>
              <a:gd name="T2" fmla="*/ 2147483647 w 1152"/>
              <a:gd name="T3" fmla="*/ 0 h 105"/>
              <a:gd name="T4" fmla="*/ 2147483647 w 1152"/>
              <a:gd name="T5" fmla="*/ 2147483647 h 105"/>
              <a:gd name="T6" fmla="*/ 0 60000 65536"/>
              <a:gd name="T7" fmla="*/ 0 60000 65536"/>
              <a:gd name="T8" fmla="*/ 0 60000 65536"/>
              <a:gd name="T9" fmla="*/ 0 w 1152"/>
              <a:gd name="T10" fmla="*/ 0 h 105"/>
              <a:gd name="T11" fmla="*/ 1152 w 1152"/>
              <a:gd name="T12" fmla="*/ 105 h 105"/>
            </a:gdLst>
            <a:ahLst/>
            <a:cxnLst>
              <a:cxn ang="T6">
                <a:pos x="T0" y="T1"/>
              </a:cxn>
              <a:cxn ang="T7">
                <a:pos x="T2" y="T3"/>
              </a:cxn>
              <a:cxn ang="T8">
                <a:pos x="T4" y="T5"/>
              </a:cxn>
            </a:cxnLst>
            <a:rect l="T9" t="T10" r="T11" b="T12"/>
            <a:pathLst>
              <a:path w="1152" h="105">
                <a:moveTo>
                  <a:pt x="0" y="104"/>
                </a:moveTo>
                <a:lnTo>
                  <a:pt x="944" y="0"/>
                </a:lnTo>
                <a:lnTo>
                  <a:pt x="1152" y="105"/>
                </a:lnTo>
              </a:path>
            </a:pathLst>
          </a:custGeom>
          <a:noFill/>
          <a:ln w="9525">
            <a:solidFill>
              <a:schemeClr val="tx1"/>
            </a:solidFill>
            <a:round/>
            <a:headEnd/>
            <a:tailEnd type="triangle" w="med" len="med"/>
          </a:ln>
        </p:spPr>
        <p:txBody>
          <a:bodyPr/>
          <a:lstStyle/>
          <a:p>
            <a:endParaRPr lang="en-US"/>
          </a:p>
        </p:txBody>
      </p:sp>
      <p:sp>
        <p:nvSpPr>
          <p:cNvPr id="3080" name="Freeform 11"/>
          <p:cNvSpPr>
            <a:spLocks/>
          </p:cNvSpPr>
          <p:nvPr/>
        </p:nvSpPr>
        <p:spPr bwMode="auto">
          <a:xfrm>
            <a:off x="2667000" y="533400"/>
            <a:ext cx="1193800" cy="107950"/>
          </a:xfrm>
          <a:custGeom>
            <a:avLst/>
            <a:gdLst>
              <a:gd name="T0" fmla="*/ 0 w 752"/>
              <a:gd name="T1" fmla="*/ 2147483647 h 68"/>
              <a:gd name="T2" fmla="*/ 2147483647 w 752"/>
              <a:gd name="T3" fmla="*/ 0 h 68"/>
              <a:gd name="T4" fmla="*/ 2147483647 w 752"/>
              <a:gd name="T5" fmla="*/ 2147483647 h 68"/>
              <a:gd name="T6" fmla="*/ 0 60000 65536"/>
              <a:gd name="T7" fmla="*/ 0 60000 65536"/>
              <a:gd name="T8" fmla="*/ 0 60000 65536"/>
              <a:gd name="T9" fmla="*/ 0 w 752"/>
              <a:gd name="T10" fmla="*/ 0 h 68"/>
              <a:gd name="T11" fmla="*/ 752 w 752"/>
              <a:gd name="T12" fmla="*/ 68 h 68"/>
            </a:gdLst>
            <a:ahLst/>
            <a:cxnLst>
              <a:cxn ang="T6">
                <a:pos x="T0" y="T1"/>
              </a:cxn>
              <a:cxn ang="T7">
                <a:pos x="T2" y="T3"/>
              </a:cxn>
              <a:cxn ang="T8">
                <a:pos x="T4" y="T5"/>
              </a:cxn>
            </a:cxnLst>
            <a:rect l="T9" t="T10" r="T11" b="T12"/>
            <a:pathLst>
              <a:path w="752" h="68">
                <a:moveTo>
                  <a:pt x="0" y="24"/>
                </a:moveTo>
                <a:lnTo>
                  <a:pt x="452" y="0"/>
                </a:lnTo>
                <a:lnTo>
                  <a:pt x="752" y="68"/>
                </a:lnTo>
              </a:path>
            </a:pathLst>
          </a:custGeom>
          <a:noFill/>
          <a:ln w="9525">
            <a:solidFill>
              <a:schemeClr val="tx1"/>
            </a:solidFill>
            <a:round/>
            <a:headEnd/>
            <a:tailEnd type="triangle" w="med" len="med"/>
          </a:ln>
        </p:spPr>
        <p:txBody>
          <a:bodyPr/>
          <a:lstStyle/>
          <a:p>
            <a:endParaRPr lang="en-US"/>
          </a:p>
        </p:txBody>
      </p:sp>
      <p:sp>
        <p:nvSpPr>
          <p:cNvPr id="3081" name="Oval 8"/>
          <p:cNvSpPr>
            <a:spLocks noChangeArrowheads="1"/>
          </p:cNvSpPr>
          <p:nvPr/>
        </p:nvSpPr>
        <p:spPr bwMode="auto">
          <a:xfrm>
            <a:off x="5334000" y="6096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4</a:t>
            </a:r>
          </a:p>
        </p:txBody>
      </p:sp>
      <p:sp>
        <p:nvSpPr>
          <p:cNvPr id="3082" name="Oval 9"/>
          <p:cNvSpPr>
            <a:spLocks noChangeArrowheads="1"/>
          </p:cNvSpPr>
          <p:nvPr/>
        </p:nvSpPr>
        <p:spPr bwMode="auto">
          <a:xfrm>
            <a:off x="6248400" y="609600"/>
            <a:ext cx="3048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5</a:t>
            </a:r>
          </a:p>
        </p:txBody>
      </p:sp>
      <p:sp>
        <p:nvSpPr>
          <p:cNvPr id="3083" name="Oval 10"/>
          <p:cNvSpPr>
            <a:spLocks noChangeArrowheads="1"/>
          </p:cNvSpPr>
          <p:nvPr/>
        </p:nvSpPr>
        <p:spPr bwMode="auto">
          <a:xfrm>
            <a:off x="7315200" y="6096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idx="4294967295"/>
          </p:nvPr>
        </p:nvSpPr>
        <p:spPr>
          <a:xfrm>
            <a:off x="685800" y="304800"/>
            <a:ext cx="7543800" cy="1143000"/>
          </a:xfrm>
        </p:spPr>
        <p:txBody>
          <a:bodyPr/>
          <a:lstStyle/>
          <a:p>
            <a:pPr eaLnBrk="1" hangingPunct="1"/>
            <a:r>
              <a:rPr lang="en-US" altLang="en-US" sz="4000" smtClean="0"/>
              <a:t>Form 2 (F2) Headings Required Data</a:t>
            </a:r>
            <a:endParaRPr lang="en-US" altLang="en-US" smtClean="0"/>
          </a:p>
        </p:txBody>
      </p:sp>
      <p:graphicFrame>
        <p:nvGraphicFramePr>
          <p:cNvPr id="4098" name="Object 2"/>
          <p:cNvGraphicFramePr>
            <a:graphicFrameLocks noChangeAspect="1"/>
          </p:cNvGraphicFramePr>
          <p:nvPr/>
        </p:nvGraphicFramePr>
        <p:xfrm>
          <a:off x="457200" y="103188"/>
          <a:ext cx="7972425" cy="6754812"/>
        </p:xfrm>
        <a:graphic>
          <a:graphicData uri="http://schemas.openxmlformats.org/presentationml/2006/ole">
            <mc:AlternateContent xmlns:mc="http://schemas.openxmlformats.org/markup-compatibility/2006">
              <mc:Choice xmlns:v="urn:schemas-microsoft-com:vml" Requires="v">
                <p:oleObj spid="_x0000_s4103"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3188"/>
                        <a:ext cx="7972425" cy="6754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334963"/>
            <a:ext cx="7772400" cy="914400"/>
          </a:xfrm>
        </p:spPr>
        <p:txBody>
          <a:bodyPr/>
          <a:lstStyle/>
          <a:p>
            <a:pPr eaLnBrk="1" hangingPunct="1"/>
            <a:r>
              <a:rPr lang="en-US" altLang="en-US" sz="4000" smtClean="0"/>
              <a:t>F2 Utility Information Section</a:t>
            </a:r>
            <a:r>
              <a:rPr lang="en-US" altLang="en-US" smtClean="0"/>
              <a:t>	</a:t>
            </a:r>
          </a:p>
        </p:txBody>
      </p:sp>
      <p:sp>
        <p:nvSpPr>
          <p:cNvPr id="27651" name="Rectangle 3"/>
          <p:cNvSpPr>
            <a:spLocks noGrp="1" noChangeArrowheads="1"/>
          </p:cNvSpPr>
          <p:nvPr>
            <p:ph type="body" idx="4294967295"/>
          </p:nvPr>
        </p:nvSpPr>
        <p:spPr>
          <a:xfrm>
            <a:off x="457200" y="1295400"/>
            <a:ext cx="8229600" cy="4830763"/>
          </a:xfrm>
        </p:spPr>
        <p:txBody>
          <a:bodyPr/>
          <a:lstStyle/>
          <a:p>
            <a:pPr eaLnBrk="1" hangingPunct="1"/>
            <a:r>
              <a:rPr lang="en-US" altLang="en-US" sz="3500" smtClean="0"/>
              <a:t>7 - Utility Codes for owners (see section 20)</a:t>
            </a:r>
          </a:p>
          <a:p>
            <a:pPr eaLnBrk="1" hangingPunct="1"/>
            <a:r>
              <a:rPr lang="en-US" altLang="en-US" sz="3500" smtClean="0"/>
              <a:t>8 - Representative with phone number </a:t>
            </a:r>
          </a:p>
          <a:p>
            <a:pPr eaLnBrk="1" hangingPunct="1"/>
            <a:r>
              <a:rPr lang="en-US" altLang="en-US" sz="3500" smtClean="0"/>
              <a:t>9 - District-Division-Exchange</a:t>
            </a:r>
          </a:p>
          <a:p>
            <a:pPr eaLnBrk="1" hangingPunct="1"/>
            <a:r>
              <a:rPr lang="en-US" altLang="en-US" sz="3500" smtClean="0"/>
              <a:t>10 - Approved (per section 18.1) </a:t>
            </a:r>
          </a:p>
          <a:p>
            <a:pPr eaLnBrk="1" hangingPunct="1"/>
            <a:r>
              <a:rPr lang="en-US" altLang="en-US" sz="3500" smtClean="0"/>
              <a:t>11 - Taxing Instructions</a:t>
            </a:r>
          </a:p>
          <a:p>
            <a:pPr eaLnBrk="1" hangingPunct="1"/>
            <a:r>
              <a:rPr lang="en-US" altLang="en-US" sz="3500" smtClean="0"/>
              <a:t>12 - Accounting Data </a:t>
            </a:r>
            <a:endParaRPr lang="en-US"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ssolve">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title" idx="4294967295"/>
          </p:nvPr>
        </p:nvSpPr>
        <p:spPr>
          <a:xfrm>
            <a:off x="1143000" y="1828800"/>
            <a:ext cx="7391400" cy="1143000"/>
          </a:xfrm>
        </p:spPr>
        <p:txBody>
          <a:bodyPr/>
          <a:lstStyle/>
          <a:p>
            <a:pPr eaLnBrk="1" hangingPunct="1"/>
            <a:r>
              <a:rPr lang="en-US" altLang="en-US" sz="4000" smtClean="0"/>
              <a:t>F2 Utility Information Section</a:t>
            </a:r>
            <a:endParaRPr lang="en-US" altLang="en-US" smtClean="0"/>
          </a:p>
        </p:txBody>
      </p:sp>
      <p:graphicFrame>
        <p:nvGraphicFramePr>
          <p:cNvPr id="5122" name="Object 2"/>
          <p:cNvGraphicFramePr>
            <a:graphicFrameLocks noChangeAspect="1"/>
          </p:cNvGraphicFramePr>
          <p:nvPr/>
        </p:nvGraphicFramePr>
        <p:xfrm>
          <a:off x="914400" y="400050"/>
          <a:ext cx="7591425" cy="6410325"/>
        </p:xfrm>
        <a:graphic>
          <a:graphicData uri="http://schemas.openxmlformats.org/presentationml/2006/ole">
            <mc:AlternateContent xmlns:mc="http://schemas.openxmlformats.org/markup-compatibility/2006">
              <mc:Choice xmlns:v="urn:schemas-microsoft-com:vml" Requires="v">
                <p:oleObj spid="_x0000_s5127"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00050"/>
                        <a:ext cx="7591425" cy="6410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Oval 3"/>
          <p:cNvSpPr>
            <a:spLocks noChangeArrowheads="1"/>
          </p:cNvSpPr>
          <p:nvPr/>
        </p:nvSpPr>
        <p:spPr bwMode="auto">
          <a:xfrm>
            <a:off x="9906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7</a:t>
            </a:r>
          </a:p>
        </p:txBody>
      </p:sp>
      <p:sp>
        <p:nvSpPr>
          <p:cNvPr id="5125" name="Oval 4"/>
          <p:cNvSpPr>
            <a:spLocks noChangeArrowheads="1"/>
          </p:cNvSpPr>
          <p:nvPr/>
        </p:nvSpPr>
        <p:spPr bwMode="auto">
          <a:xfrm>
            <a:off x="17526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8</a:t>
            </a:r>
          </a:p>
        </p:txBody>
      </p:sp>
      <p:sp>
        <p:nvSpPr>
          <p:cNvPr id="5126" name="Oval 5"/>
          <p:cNvSpPr>
            <a:spLocks noChangeArrowheads="1"/>
          </p:cNvSpPr>
          <p:nvPr/>
        </p:nvSpPr>
        <p:spPr bwMode="auto">
          <a:xfrm>
            <a:off x="28194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9</a:t>
            </a:r>
          </a:p>
        </p:txBody>
      </p:sp>
      <p:sp>
        <p:nvSpPr>
          <p:cNvPr id="5127" name="Oval 6"/>
          <p:cNvSpPr>
            <a:spLocks noChangeArrowheads="1"/>
          </p:cNvSpPr>
          <p:nvPr/>
        </p:nvSpPr>
        <p:spPr bwMode="auto">
          <a:xfrm>
            <a:off x="41910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10</a:t>
            </a:r>
          </a:p>
        </p:txBody>
      </p:sp>
      <p:sp>
        <p:nvSpPr>
          <p:cNvPr id="5128" name="Oval 7"/>
          <p:cNvSpPr>
            <a:spLocks noChangeArrowheads="1"/>
          </p:cNvSpPr>
          <p:nvPr/>
        </p:nvSpPr>
        <p:spPr bwMode="auto">
          <a:xfrm>
            <a:off x="54864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11</a:t>
            </a:r>
          </a:p>
        </p:txBody>
      </p:sp>
      <p:sp>
        <p:nvSpPr>
          <p:cNvPr id="5129" name="Oval 8"/>
          <p:cNvSpPr>
            <a:spLocks noChangeArrowheads="1"/>
          </p:cNvSpPr>
          <p:nvPr/>
        </p:nvSpPr>
        <p:spPr bwMode="auto">
          <a:xfrm>
            <a:off x="7239000" y="1676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219200" y="762000"/>
            <a:ext cx="7086600" cy="1143000"/>
          </a:xfrm>
        </p:spPr>
        <p:txBody>
          <a:bodyPr/>
          <a:lstStyle/>
          <a:p>
            <a:pPr eaLnBrk="1" hangingPunct="1"/>
            <a:r>
              <a:rPr lang="en-US" altLang="en-US" sz="4000" smtClean="0"/>
              <a:t>F2 Utility Information Section</a:t>
            </a:r>
            <a:endParaRPr lang="en-US" altLang="en-US" smtClean="0"/>
          </a:p>
        </p:txBody>
      </p:sp>
      <p:graphicFrame>
        <p:nvGraphicFramePr>
          <p:cNvPr id="6146" name="Object 2"/>
          <p:cNvGraphicFramePr>
            <a:graphicFrameLocks noChangeAspect="1"/>
          </p:cNvGraphicFramePr>
          <p:nvPr/>
        </p:nvGraphicFramePr>
        <p:xfrm>
          <a:off x="914400" y="400050"/>
          <a:ext cx="7591425" cy="6410325"/>
        </p:xfrm>
        <a:graphic>
          <a:graphicData uri="http://schemas.openxmlformats.org/presentationml/2006/ole">
            <mc:AlternateContent xmlns:mc="http://schemas.openxmlformats.org/markup-compatibility/2006">
              <mc:Choice xmlns:v="urn:schemas-microsoft-com:vml" Requires="v">
                <p:oleObj spid="_x0000_s6151"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00050"/>
                        <a:ext cx="7591425" cy="6410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8" name="Picture 4" descr="C:\Documents and Settings\angela.MAIN\Desktop\jdarbysign.gif"/>
          <p:cNvPicPr>
            <a:picLocks noChangeAspect="1" noChangeArrowheads="1"/>
          </p:cNvPicPr>
          <p:nvPr/>
        </p:nvPicPr>
        <p:blipFill>
          <a:blip r:embed="rId7" cstate="print"/>
          <a:srcRect/>
          <a:stretch>
            <a:fillRect/>
          </a:stretch>
        </p:blipFill>
        <p:spPr bwMode="auto">
          <a:xfrm>
            <a:off x="3886200" y="1295400"/>
            <a:ext cx="1066800" cy="5222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Pole Record Research</a:t>
            </a:r>
          </a:p>
        </p:txBody>
      </p:sp>
      <p:sp>
        <p:nvSpPr>
          <p:cNvPr id="34819" name="Rectangle 3"/>
          <p:cNvSpPr>
            <a:spLocks noGrp="1" noChangeArrowheads="1"/>
          </p:cNvSpPr>
          <p:nvPr>
            <p:ph type="body" idx="1"/>
          </p:nvPr>
        </p:nvSpPr>
        <p:spPr>
          <a:xfrm>
            <a:off x="685800" y="1524000"/>
            <a:ext cx="7772400" cy="5181600"/>
          </a:xfrm>
        </p:spPr>
        <p:txBody>
          <a:bodyPr/>
          <a:lstStyle/>
          <a:p>
            <a:pPr eaLnBrk="1" hangingPunct="1"/>
            <a:r>
              <a:rPr lang="en-US" altLang="en-US" dirty="0" smtClean="0"/>
              <a:t>SCJPC Website: http://scjpc.net</a:t>
            </a:r>
          </a:p>
          <a:p>
            <a:pPr eaLnBrk="1" hangingPunct="1"/>
            <a:endParaRPr lang="en-US" altLang="en-US" dirty="0" smtClean="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68" t="15299" r="347" b="6250"/>
          <a:stretch/>
        </p:blipFill>
        <p:spPr bwMode="auto">
          <a:xfrm>
            <a:off x="18197" y="2189328"/>
            <a:ext cx="9144000" cy="474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ine 5"/>
          <p:cNvSpPr>
            <a:spLocks noChangeShapeType="1"/>
          </p:cNvSpPr>
          <p:nvPr/>
        </p:nvSpPr>
        <p:spPr bwMode="auto">
          <a:xfrm flipH="1" flipV="1">
            <a:off x="5263487" y="3175948"/>
            <a:ext cx="60960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tLang="en-US" dirty="0" smtClean="0"/>
              <a:t>Pole Record Research</a:t>
            </a:r>
          </a:p>
        </p:txBody>
      </p:sp>
      <p:sp>
        <p:nvSpPr>
          <p:cNvPr id="7173" name="Rectangle 3"/>
          <p:cNvSpPr>
            <a:spLocks noGrp="1" noChangeArrowheads="1"/>
          </p:cNvSpPr>
          <p:nvPr>
            <p:ph type="body" idx="1"/>
          </p:nvPr>
        </p:nvSpPr>
        <p:spPr/>
        <p:txBody>
          <a:bodyPr/>
          <a:lstStyle/>
          <a:p>
            <a:pPr eaLnBrk="1" hangingPunct="1"/>
            <a:r>
              <a:rPr lang="en-US" altLang="en-US" dirty="0" smtClean="0"/>
              <a:t>Login to access Pole Search page</a:t>
            </a:r>
          </a:p>
          <a:p>
            <a:pPr eaLnBrk="1" hangingPunct="1"/>
            <a:endParaRPr lang="en-US" altLang="en-US" dirty="0" smtClean="0"/>
          </a:p>
        </p:txBody>
      </p:sp>
      <p:pic>
        <p:nvPicPr>
          <p:cNvPr id="717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1051" t="24231" r="29102" b="36433"/>
          <a:stretch/>
        </p:blipFill>
        <p:spPr bwMode="auto">
          <a:xfrm>
            <a:off x="2856363" y="2362200"/>
            <a:ext cx="2971800" cy="1507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24687" t="45192" r="26805" b="19808"/>
          <a:stretch/>
        </p:blipFill>
        <p:spPr bwMode="auto">
          <a:xfrm>
            <a:off x="1676400" y="4026581"/>
            <a:ext cx="5410200" cy="1950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Purpose</a:t>
            </a:r>
          </a:p>
        </p:txBody>
      </p:sp>
      <p:sp>
        <p:nvSpPr>
          <p:cNvPr id="15363" name="Rectangle 3"/>
          <p:cNvSpPr>
            <a:spLocks noGrp="1" noChangeArrowheads="1"/>
          </p:cNvSpPr>
          <p:nvPr>
            <p:ph type="body" idx="1"/>
          </p:nvPr>
        </p:nvSpPr>
        <p:spPr>
          <a:xfrm>
            <a:off x="685800" y="1981200"/>
            <a:ext cx="7772400" cy="4648200"/>
          </a:xfrm>
        </p:spPr>
        <p:txBody>
          <a:bodyPr/>
          <a:lstStyle/>
          <a:p>
            <a:pPr eaLnBrk="1" hangingPunct="1"/>
            <a:r>
              <a:rPr lang="en-US" altLang="en-US" sz="2400" smtClean="0"/>
              <a:t>The purpose of the Joint Pole Committee office is to keep accurate records of ownership for each pole and keep on file a master record of each jointly-owned pole. The principal function is to calculate the established value of each transaction, involving the sale or purchase of joint pole equity interests or maintenance of those interests. The Joint Pole Committee office prepares monthly Bills of Sale to the members to enable them to make monetary settlement of their joint enterprises.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Pole Record Research</a:t>
            </a:r>
          </a:p>
        </p:txBody>
      </p:sp>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8000"/>
                    </a14:imgEffect>
                    <a14:imgEffect>
                      <a14:brightnessContrast bright="8000" contrast="47000"/>
                    </a14:imgEffect>
                  </a14:imgLayer>
                </a14:imgProps>
              </a:ext>
              <a:ext uri="{28A0092B-C50C-407E-A947-70E740481C1C}">
                <a14:useLocalDpi xmlns:a14="http://schemas.microsoft.com/office/drawing/2010/main" val="0"/>
              </a:ext>
            </a:extLst>
          </a:blip>
          <a:srcRect l="7337" t="14867" r="4669" b="10070"/>
          <a:stretch/>
        </p:blipFill>
        <p:spPr bwMode="auto">
          <a:xfrm>
            <a:off x="685800" y="1676400"/>
            <a:ext cx="783495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a:xfrm>
            <a:off x="2133600" y="304800"/>
            <a:ext cx="5181600" cy="2743200"/>
          </a:xfrm>
        </p:spPr>
        <p:txBody>
          <a:bodyPr/>
          <a:lstStyle/>
          <a:p>
            <a:pPr eaLnBrk="1" hangingPunct="1"/>
            <a:r>
              <a:rPr lang="en-US" altLang="en-US" smtClean="0"/>
              <a:t>Pole Record Research</a:t>
            </a:r>
          </a:p>
        </p:txBody>
      </p:sp>
      <p:pic>
        <p:nvPicPr>
          <p:cNvPr id="36867" name="Picture 4" descr="IMG_1538"/>
          <p:cNvPicPr>
            <a:picLocks noChangeAspect="1" noChangeArrowheads="1"/>
          </p:cNvPicPr>
          <p:nvPr/>
        </p:nvPicPr>
        <p:blipFill>
          <a:blip r:embed="rId3" cstate="print"/>
          <a:srcRect l="18079" r="16837"/>
          <a:stretch>
            <a:fillRect/>
          </a:stretch>
        </p:blipFill>
        <p:spPr bwMode="auto">
          <a:xfrm>
            <a:off x="1439602" y="3811137"/>
            <a:ext cx="2901950" cy="2971800"/>
          </a:xfrm>
          <a:prstGeom prst="rect">
            <a:avLst/>
          </a:prstGeom>
          <a:noFill/>
          <a:ln w="9525">
            <a:noFill/>
            <a:miter lim="800000"/>
            <a:headEnd/>
            <a:tailEnd/>
          </a:ln>
        </p:spPr>
      </p:pic>
      <p:pic>
        <p:nvPicPr>
          <p:cNvPr id="36868" name="Picture 6" descr="IMG_1538"/>
          <p:cNvPicPr>
            <a:picLocks noChangeAspect="1" noChangeArrowheads="1"/>
          </p:cNvPicPr>
          <p:nvPr/>
        </p:nvPicPr>
        <p:blipFill>
          <a:blip r:embed="rId3" cstate="print"/>
          <a:srcRect l="35312" t="58974" r="32217" b="12822"/>
          <a:stretch>
            <a:fillRect/>
          </a:stretch>
        </p:blipFill>
        <p:spPr bwMode="auto">
          <a:xfrm>
            <a:off x="4724400" y="4114800"/>
            <a:ext cx="3886200" cy="2249488"/>
          </a:xfrm>
          <a:prstGeom prst="rect">
            <a:avLst/>
          </a:prstGeom>
          <a:noFill/>
          <a:ln w="9525">
            <a:noFill/>
            <a:miter lim="800000"/>
            <a:headEnd/>
            <a:tailEnd/>
          </a:ln>
        </p:spPr>
      </p:pic>
      <p:pic>
        <p:nvPicPr>
          <p:cNvPr id="36869" name="Picture 6"/>
          <p:cNvPicPr>
            <a:picLocks noChangeAspect="1" noChangeArrowheads="1"/>
          </p:cNvPicPr>
          <p:nvPr/>
        </p:nvPicPr>
        <p:blipFill>
          <a:blip r:embed="rId4" cstate="print"/>
          <a:srcRect/>
          <a:stretch>
            <a:fillRect/>
          </a:stretch>
        </p:blipFill>
        <p:spPr bwMode="auto">
          <a:xfrm>
            <a:off x="1981200" y="152400"/>
            <a:ext cx="5372100" cy="3505200"/>
          </a:xfrm>
          <a:prstGeom prst="rect">
            <a:avLst/>
          </a:prstGeom>
          <a:noFill/>
          <a:ln w="9525">
            <a:solidFill>
              <a:schemeClr val="tx1"/>
            </a:solidFill>
            <a:miter lim="800000"/>
            <a:headEnd/>
            <a:tailEnd/>
          </a:ln>
        </p:spPr>
      </p:pic>
      <p:pic>
        <p:nvPicPr>
          <p:cNvPr id="13314"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19000"/>
                    </a14:imgEffect>
                    <a14:imgEffect>
                      <a14:brightnessContrast bright="7000" contrast="14000"/>
                    </a14:imgEffect>
                  </a14:imgLayer>
                </a14:imgProps>
              </a:ext>
              <a:ext uri="{28A0092B-C50C-407E-A947-70E740481C1C}">
                <a14:useLocalDpi xmlns:a14="http://schemas.microsoft.com/office/drawing/2010/main" val="0"/>
              </a:ext>
            </a:extLst>
          </a:blip>
          <a:srcRect l="6997" t="15999" r="5009" b="10012"/>
          <a:stretch/>
        </p:blipFill>
        <p:spPr bwMode="auto">
          <a:xfrm>
            <a:off x="1752600" y="139890"/>
            <a:ext cx="5943600" cy="35939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Unauthorized-Attachment Research</a:t>
            </a:r>
            <a:endParaRPr lang="en-US" sz="3600" dirty="0"/>
          </a:p>
        </p:txBody>
      </p:sp>
      <p:sp>
        <p:nvSpPr>
          <p:cNvPr id="3" name="Content Placeholder 2"/>
          <p:cNvSpPr>
            <a:spLocks noGrp="1"/>
          </p:cNvSpPr>
          <p:nvPr>
            <p:ph idx="1"/>
          </p:nvPr>
        </p:nvSpPr>
        <p:spPr/>
        <p:txBody>
          <a:bodyPr/>
          <a:lstStyle/>
          <a:p>
            <a:pPr marL="0" indent="0">
              <a:buNone/>
            </a:pPr>
            <a:r>
              <a:rPr lang="en-US" sz="1900" dirty="0"/>
              <a:t>For a valid “</a:t>
            </a:r>
            <a:r>
              <a:rPr lang="en-US" sz="1900" dirty="0" smtClean="0"/>
              <a:t>unauthorized” JPA</a:t>
            </a:r>
            <a:r>
              <a:rPr lang="en-US" sz="1900" dirty="0"/>
              <a:t>, the following upfront research is necessary</a:t>
            </a:r>
            <a:r>
              <a:rPr lang="en-US" sz="1900" dirty="0" smtClean="0"/>
              <a:t>:</a:t>
            </a:r>
            <a:endParaRPr lang="en-US" sz="1900" dirty="0"/>
          </a:p>
          <a:p>
            <a:pPr lvl="0"/>
            <a:r>
              <a:rPr lang="en-US" sz="1900" dirty="0"/>
              <a:t>If the poles on either side are </a:t>
            </a:r>
            <a:r>
              <a:rPr lang="en-US" sz="1900" dirty="0" smtClean="0"/>
              <a:t>jointly-owned</a:t>
            </a:r>
            <a:r>
              <a:rPr lang="en-US" sz="1900" dirty="0"/>
              <a:t>, it is possible the pole was omitted in error from the final.</a:t>
            </a:r>
          </a:p>
          <a:p>
            <a:pPr lvl="1"/>
            <a:r>
              <a:rPr lang="en-US" sz="1900" dirty="0"/>
              <a:t>Per discussions at JPC meetings, the members agreed not to charge 4.1 in those instances.</a:t>
            </a:r>
          </a:p>
          <a:p>
            <a:pPr lvl="0"/>
            <a:r>
              <a:rPr lang="en-US" sz="1900" dirty="0"/>
              <a:t>It is possible that a jointly-owned pole was replaced without a JPA .</a:t>
            </a:r>
          </a:p>
          <a:p>
            <a:pPr lvl="1"/>
            <a:r>
              <a:rPr lang="en-US" sz="1900" dirty="0"/>
              <a:t>Check the JPC website for a pole at the same location or as close to the unauthorized pole.</a:t>
            </a:r>
          </a:p>
          <a:p>
            <a:pPr lvl="0"/>
            <a:r>
              <a:rPr lang="en-US" sz="1900" dirty="0"/>
              <a:t>Check for pending JPAs from the unauthorized member.</a:t>
            </a:r>
          </a:p>
          <a:p>
            <a:pPr lvl="0"/>
            <a:r>
              <a:rPr lang="en-US" sz="1900" dirty="0"/>
              <a:t>Confirm the unauthorized utility is not a tenant company</a:t>
            </a:r>
          </a:p>
          <a:p>
            <a:pPr lvl="0"/>
            <a:r>
              <a:rPr lang="en-US" sz="1900" dirty="0"/>
              <a:t>Verify that pole number is correct</a:t>
            </a:r>
          </a:p>
        </p:txBody>
      </p:sp>
    </p:spTree>
    <p:extLst>
      <p:ext uri="{BB962C8B-B14F-4D97-AF65-F5344CB8AC3E}">
        <p14:creationId xmlns:p14="http://schemas.microsoft.com/office/powerpoint/2010/main" val="3070448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304800"/>
            <a:ext cx="7700963" cy="944563"/>
          </a:xfrm>
        </p:spPr>
        <p:txBody>
          <a:bodyPr/>
          <a:lstStyle/>
          <a:p>
            <a:pPr eaLnBrk="1" hangingPunct="1"/>
            <a:r>
              <a:rPr lang="en-US" altLang="en-US" sz="3600" smtClean="0"/>
              <a:t>F2 Pole Work Section</a:t>
            </a:r>
          </a:p>
        </p:txBody>
      </p:sp>
      <p:sp>
        <p:nvSpPr>
          <p:cNvPr id="34819" name="Rectangle 3"/>
          <p:cNvSpPr>
            <a:spLocks noGrp="1" noChangeArrowheads="1"/>
          </p:cNvSpPr>
          <p:nvPr>
            <p:ph type="body" idx="4294967295"/>
          </p:nvPr>
        </p:nvSpPr>
        <p:spPr>
          <a:xfrm>
            <a:off x="685800" y="1524000"/>
            <a:ext cx="7772400" cy="4572000"/>
          </a:xfrm>
        </p:spPr>
        <p:txBody>
          <a:bodyPr/>
          <a:lstStyle/>
          <a:p>
            <a:pPr eaLnBrk="1" hangingPunct="1">
              <a:lnSpc>
                <a:spcPct val="80000"/>
              </a:lnSpc>
            </a:pPr>
            <a:r>
              <a:rPr lang="en-US" altLang="en-US" sz="1800" smtClean="0"/>
              <a:t>13 –Enter current owners of record per the SCJPC official record (enter owner data in the same order on every page)</a:t>
            </a:r>
          </a:p>
          <a:p>
            <a:pPr eaLnBrk="1" hangingPunct="1">
              <a:lnSpc>
                <a:spcPct val="80000"/>
              </a:lnSpc>
            </a:pPr>
            <a:r>
              <a:rPr lang="en-US" altLang="en-US" sz="1800" smtClean="0"/>
              <a:t>14 – Current and new owners are entered in “Proposed” for each pole (enter owner data in the same order on every page)</a:t>
            </a:r>
          </a:p>
          <a:p>
            <a:pPr eaLnBrk="1" hangingPunct="1">
              <a:lnSpc>
                <a:spcPct val="80000"/>
              </a:lnSpc>
            </a:pPr>
            <a:r>
              <a:rPr lang="en-US" altLang="en-US" sz="1800" smtClean="0"/>
              <a:t>15 - Pole No. is for existing and/or new pole numbers</a:t>
            </a:r>
          </a:p>
          <a:p>
            <a:pPr eaLnBrk="1" hangingPunct="1">
              <a:lnSpc>
                <a:spcPct val="80000"/>
              </a:lnSpc>
            </a:pPr>
            <a:r>
              <a:rPr lang="en-US" altLang="en-US" sz="1800" smtClean="0"/>
              <a:t>16 - Pole Length/Anchor Size, Year Set, Pole Treat, Pole Class &amp; Anchor Direction “Record” data are taken from the pole card.</a:t>
            </a:r>
          </a:p>
          <a:p>
            <a:pPr eaLnBrk="1" hangingPunct="1">
              <a:lnSpc>
                <a:spcPct val="80000"/>
              </a:lnSpc>
            </a:pPr>
            <a:r>
              <a:rPr lang="en-US" altLang="en-US" sz="1800" smtClean="0"/>
              <a:t>17 – “Record” cells indicate how grade and space is currently configured. Circuit information needs to be applied to every pole. See section 16.3.</a:t>
            </a:r>
          </a:p>
          <a:p>
            <a:pPr eaLnBrk="1" hangingPunct="1">
              <a:lnSpc>
                <a:spcPct val="80000"/>
              </a:lnSpc>
            </a:pPr>
            <a:r>
              <a:rPr lang="en-US" altLang="en-US" sz="1800" smtClean="0"/>
              <a:t>18 - The “Proposed” cells indicate how grade and space will be configured. Circuit information needs to be applied to every pole. See section 16.3.</a:t>
            </a:r>
          </a:p>
          <a:p>
            <a:pPr eaLnBrk="1" hangingPunct="1">
              <a:lnSpc>
                <a:spcPct val="80000"/>
              </a:lnSpc>
            </a:pPr>
            <a:r>
              <a:rPr lang="en-US" altLang="en-US" sz="1800" smtClean="0"/>
              <a:t>19 - Item No. reflects authorized costs to be billed (see section 2.1)</a:t>
            </a:r>
          </a:p>
          <a:p>
            <a:pPr eaLnBrk="1" hangingPunct="1">
              <a:lnSpc>
                <a:spcPct val="80000"/>
              </a:lnSpc>
            </a:pPr>
            <a:r>
              <a:rPr lang="en-US" altLang="en-US" sz="1800" smtClean="0"/>
              <a:t>20 – Location and Nature of Work</a:t>
            </a:r>
          </a:p>
          <a:p>
            <a:pPr eaLnBrk="1" hangingPunct="1">
              <a:lnSpc>
                <a:spcPct val="80000"/>
              </a:lnSpc>
            </a:pPr>
            <a:r>
              <a:rPr lang="en-US" altLang="en-US" sz="1800" smtClean="0"/>
              <a:t>21 -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8000"/>
                    </a14:imgEffect>
                    <a14:imgEffect>
                      <a14:brightnessContrast bright="8000" contrast="47000"/>
                    </a14:imgEffect>
                  </a14:imgLayer>
                </a14:imgProps>
              </a:ext>
              <a:ext uri="{28A0092B-C50C-407E-A947-70E740481C1C}">
                <a14:useLocalDpi xmlns:a14="http://schemas.microsoft.com/office/drawing/2010/main" val="0"/>
              </a:ext>
            </a:extLst>
          </a:blip>
          <a:srcRect l="7337" t="14867" r="4669" b="10070"/>
          <a:stretch/>
        </p:blipFill>
        <p:spPr bwMode="auto">
          <a:xfrm>
            <a:off x="726176" y="2244737"/>
            <a:ext cx="7834952" cy="4460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5" name="Rectangle 14"/>
          <p:cNvSpPr>
            <a:spLocks noGrp="1" noChangeArrowheads="1"/>
          </p:cNvSpPr>
          <p:nvPr>
            <p:ph type="title" idx="4294967295"/>
          </p:nvPr>
        </p:nvSpPr>
        <p:spPr>
          <a:xfrm>
            <a:off x="1219200" y="990600"/>
            <a:ext cx="6248400" cy="457200"/>
          </a:xfrm>
        </p:spPr>
        <p:txBody>
          <a:bodyPr/>
          <a:lstStyle/>
          <a:p>
            <a:pPr eaLnBrk="1" hangingPunct="1"/>
            <a:r>
              <a:rPr lang="en-US" altLang="en-US" smtClean="0"/>
              <a:t>Sample Pole Card</a:t>
            </a:r>
          </a:p>
        </p:txBody>
      </p:sp>
      <p:sp>
        <p:nvSpPr>
          <p:cNvPr id="38916" name="Text Box 3"/>
          <p:cNvSpPr txBox="1">
            <a:spLocks noChangeArrowheads="1"/>
          </p:cNvSpPr>
          <p:nvPr/>
        </p:nvSpPr>
        <p:spPr bwMode="auto">
          <a:xfrm>
            <a:off x="533400" y="914400"/>
            <a:ext cx="7467600" cy="366713"/>
          </a:xfrm>
          <a:prstGeom prst="rect">
            <a:avLst/>
          </a:prstGeom>
          <a:noFill/>
          <a:ln w="9525">
            <a:noFill/>
            <a:miter lim="800000"/>
            <a:headEnd/>
            <a:tailEnd/>
          </a:ln>
        </p:spPr>
        <p:txBody>
          <a:bodyPr>
            <a:spAutoFit/>
          </a:bodyPr>
          <a:lstStyle/>
          <a:p>
            <a:endParaRPr lang="en-US" altLang="en-US" sz="1800">
              <a:latin typeface="Arial" charset="0"/>
            </a:endParaRPr>
          </a:p>
        </p:txBody>
      </p:sp>
      <p:sp>
        <p:nvSpPr>
          <p:cNvPr id="38917" name="Text Box 4"/>
          <p:cNvSpPr txBox="1">
            <a:spLocks noChangeArrowheads="1"/>
          </p:cNvSpPr>
          <p:nvPr/>
        </p:nvSpPr>
        <p:spPr bwMode="auto">
          <a:xfrm>
            <a:off x="1066800" y="533401"/>
            <a:ext cx="6400800" cy="1477328"/>
          </a:xfrm>
          <a:prstGeom prst="rect">
            <a:avLst/>
          </a:prstGeom>
          <a:solidFill>
            <a:schemeClr val="bg1"/>
          </a:solidFill>
          <a:ln w="9525">
            <a:noFill/>
            <a:miter lim="800000"/>
            <a:headEnd/>
            <a:tailEnd/>
          </a:ln>
        </p:spPr>
        <p:txBody>
          <a:bodyPr wrap="square">
            <a:spAutoFit/>
          </a:bodyPr>
          <a:lstStyle/>
          <a:p>
            <a:r>
              <a:rPr lang="en-US" altLang="en-US" sz="1800" dirty="0">
                <a:latin typeface="Arial" charset="0"/>
              </a:rPr>
              <a:t>The pole card is the next source of data used to populate the</a:t>
            </a:r>
          </a:p>
          <a:p>
            <a:r>
              <a:rPr lang="en-US" altLang="en-US" sz="1800" dirty="0">
                <a:latin typeface="Arial" charset="0"/>
              </a:rPr>
              <a:t>JPA.  The pole number, location, height, year set, pole treatment and community as well as the current pole owners, corresponding circuit types and grade and space are all required for the JPA.</a:t>
            </a:r>
          </a:p>
        </p:txBody>
      </p:sp>
      <p:sp>
        <p:nvSpPr>
          <p:cNvPr id="38918" name="Oval 5"/>
          <p:cNvSpPr>
            <a:spLocks noChangeArrowheads="1"/>
          </p:cNvSpPr>
          <p:nvPr/>
        </p:nvSpPr>
        <p:spPr bwMode="auto">
          <a:xfrm>
            <a:off x="196755" y="4957798"/>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13</a:t>
            </a:r>
          </a:p>
        </p:txBody>
      </p:sp>
      <p:sp>
        <p:nvSpPr>
          <p:cNvPr id="38919" name="Oval 6"/>
          <p:cNvSpPr>
            <a:spLocks noChangeArrowheads="1"/>
          </p:cNvSpPr>
          <p:nvPr/>
        </p:nvSpPr>
        <p:spPr bwMode="auto">
          <a:xfrm>
            <a:off x="2586959" y="2382103"/>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15</a:t>
            </a:r>
          </a:p>
        </p:txBody>
      </p:sp>
      <p:sp>
        <p:nvSpPr>
          <p:cNvPr id="38920" name="Oval 7"/>
          <p:cNvSpPr>
            <a:spLocks noChangeArrowheads="1"/>
          </p:cNvSpPr>
          <p:nvPr/>
        </p:nvSpPr>
        <p:spPr bwMode="auto">
          <a:xfrm>
            <a:off x="4663555" y="2705100"/>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20</a:t>
            </a:r>
          </a:p>
        </p:txBody>
      </p:sp>
      <p:sp>
        <p:nvSpPr>
          <p:cNvPr id="38921" name="Oval 8"/>
          <p:cNvSpPr>
            <a:spLocks noChangeArrowheads="1"/>
          </p:cNvSpPr>
          <p:nvPr/>
        </p:nvSpPr>
        <p:spPr bwMode="auto">
          <a:xfrm>
            <a:off x="3467100" y="4772007"/>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17</a:t>
            </a:r>
          </a:p>
        </p:txBody>
      </p:sp>
      <p:sp>
        <p:nvSpPr>
          <p:cNvPr id="38922" name="Oval 9"/>
          <p:cNvSpPr>
            <a:spLocks noChangeArrowheads="1"/>
          </p:cNvSpPr>
          <p:nvPr/>
        </p:nvSpPr>
        <p:spPr bwMode="auto">
          <a:xfrm>
            <a:off x="3102945" y="3787254"/>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21</a:t>
            </a:r>
          </a:p>
        </p:txBody>
      </p:sp>
      <p:sp>
        <p:nvSpPr>
          <p:cNvPr id="38923" name="Line 12"/>
          <p:cNvSpPr>
            <a:spLocks noChangeShapeType="1"/>
          </p:cNvSpPr>
          <p:nvPr/>
        </p:nvSpPr>
        <p:spPr bwMode="auto">
          <a:xfrm flipH="1">
            <a:off x="2674535" y="3500934"/>
            <a:ext cx="1105895" cy="104775"/>
          </a:xfrm>
          <a:prstGeom prst="line">
            <a:avLst/>
          </a:prstGeom>
          <a:noFill/>
          <a:ln w="9525">
            <a:solidFill>
              <a:schemeClr val="tx1"/>
            </a:solidFill>
            <a:round/>
            <a:headEnd/>
            <a:tailEnd type="triangle" w="med" len="med"/>
          </a:ln>
        </p:spPr>
        <p:txBody>
          <a:bodyPr/>
          <a:lstStyle/>
          <a:p>
            <a:endParaRPr lang="en-US"/>
          </a:p>
        </p:txBody>
      </p:sp>
      <p:sp>
        <p:nvSpPr>
          <p:cNvPr id="38924" name="Line 11"/>
          <p:cNvSpPr>
            <a:spLocks noChangeShapeType="1"/>
          </p:cNvSpPr>
          <p:nvPr/>
        </p:nvSpPr>
        <p:spPr bwMode="auto">
          <a:xfrm flipH="1">
            <a:off x="2586959" y="3500935"/>
            <a:ext cx="1413540" cy="282902"/>
          </a:xfrm>
          <a:prstGeom prst="line">
            <a:avLst/>
          </a:prstGeom>
          <a:noFill/>
          <a:ln w="9525">
            <a:solidFill>
              <a:schemeClr val="tx1"/>
            </a:solidFill>
            <a:round/>
            <a:headEnd/>
            <a:tailEnd type="triangle" w="med" len="med"/>
          </a:ln>
        </p:spPr>
        <p:txBody>
          <a:bodyPr/>
          <a:lstStyle/>
          <a:p>
            <a:endParaRPr lang="en-US"/>
          </a:p>
        </p:txBody>
      </p:sp>
      <p:sp>
        <p:nvSpPr>
          <p:cNvPr id="38925" name="Line 13"/>
          <p:cNvSpPr>
            <a:spLocks noChangeShapeType="1"/>
          </p:cNvSpPr>
          <p:nvPr/>
        </p:nvSpPr>
        <p:spPr bwMode="auto">
          <a:xfrm>
            <a:off x="4267201" y="3579263"/>
            <a:ext cx="376452" cy="207990"/>
          </a:xfrm>
          <a:prstGeom prst="line">
            <a:avLst/>
          </a:prstGeom>
          <a:noFill/>
          <a:ln w="9525">
            <a:solidFill>
              <a:schemeClr val="tx1"/>
            </a:solidFill>
            <a:round/>
            <a:headEnd/>
            <a:tailEnd type="triangle" w="med" len="med"/>
          </a:ln>
        </p:spPr>
        <p:txBody>
          <a:bodyPr/>
          <a:lstStyle/>
          <a:p>
            <a:endParaRPr lang="en-US"/>
          </a:p>
        </p:txBody>
      </p:sp>
      <p:sp>
        <p:nvSpPr>
          <p:cNvPr id="38926" name="Oval 10"/>
          <p:cNvSpPr>
            <a:spLocks noChangeArrowheads="1"/>
          </p:cNvSpPr>
          <p:nvPr/>
        </p:nvSpPr>
        <p:spPr bwMode="auto">
          <a:xfrm>
            <a:off x="3780430" y="3310434"/>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sz="1800" dirty="0">
                <a:latin typeface="Arial" charset="0"/>
              </a:rPr>
              <a:t>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2"/>
          <p:cNvSpPr>
            <a:spLocks noGrp="1" noChangeArrowheads="1"/>
          </p:cNvSpPr>
          <p:nvPr>
            <p:ph type="title" idx="4294967295"/>
          </p:nvPr>
        </p:nvSpPr>
        <p:spPr>
          <a:xfrm>
            <a:off x="838200" y="304800"/>
            <a:ext cx="7620000" cy="1143000"/>
          </a:xfrm>
        </p:spPr>
        <p:txBody>
          <a:bodyPr/>
          <a:lstStyle/>
          <a:p>
            <a:pPr eaLnBrk="1" hangingPunct="1"/>
            <a:r>
              <a:rPr lang="en-US" altLang="en-US" sz="3600" smtClean="0"/>
              <a:t>F2 Pole Work Section</a:t>
            </a:r>
            <a:endParaRPr lang="en-US" altLang="en-US" smtClean="0"/>
          </a:p>
        </p:txBody>
      </p:sp>
      <p:graphicFrame>
        <p:nvGraphicFramePr>
          <p:cNvPr id="8194" name="Object 2"/>
          <p:cNvGraphicFramePr>
            <a:graphicFrameLocks noChangeAspect="1"/>
          </p:cNvGraphicFramePr>
          <p:nvPr/>
        </p:nvGraphicFramePr>
        <p:xfrm>
          <a:off x="609600" y="142875"/>
          <a:ext cx="7896225" cy="6667500"/>
        </p:xfrm>
        <a:graphic>
          <a:graphicData uri="http://schemas.openxmlformats.org/presentationml/2006/ole">
            <mc:AlternateContent xmlns:mc="http://schemas.openxmlformats.org/markup-compatibility/2006">
              <mc:Choice xmlns:v="urn:schemas-microsoft-com:vml" Requires="v">
                <p:oleObj spid="_x0000_s8199"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2875"/>
                        <a:ext cx="7896225" cy="6667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Oval 3"/>
          <p:cNvSpPr>
            <a:spLocks noChangeArrowheads="1"/>
          </p:cNvSpPr>
          <p:nvPr/>
        </p:nvSpPr>
        <p:spPr bwMode="auto">
          <a:xfrm>
            <a:off x="2667000" y="2438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13</a:t>
            </a:r>
          </a:p>
        </p:txBody>
      </p:sp>
      <p:sp>
        <p:nvSpPr>
          <p:cNvPr id="8197" name="Oval 4"/>
          <p:cNvSpPr>
            <a:spLocks noChangeArrowheads="1"/>
          </p:cNvSpPr>
          <p:nvPr/>
        </p:nvSpPr>
        <p:spPr bwMode="auto">
          <a:xfrm>
            <a:off x="4267200" y="2438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14</a:t>
            </a:r>
          </a:p>
        </p:txBody>
      </p:sp>
      <p:sp>
        <p:nvSpPr>
          <p:cNvPr id="8198" name="Oval 5"/>
          <p:cNvSpPr>
            <a:spLocks noChangeArrowheads="1"/>
          </p:cNvSpPr>
          <p:nvPr/>
        </p:nvSpPr>
        <p:spPr bwMode="auto">
          <a:xfrm>
            <a:off x="838200" y="2895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15</a:t>
            </a:r>
          </a:p>
        </p:txBody>
      </p:sp>
      <p:sp>
        <p:nvSpPr>
          <p:cNvPr id="8199" name="Oval 6"/>
          <p:cNvSpPr>
            <a:spLocks noChangeArrowheads="1"/>
          </p:cNvSpPr>
          <p:nvPr/>
        </p:nvSpPr>
        <p:spPr bwMode="auto">
          <a:xfrm>
            <a:off x="26670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17</a:t>
            </a:r>
          </a:p>
        </p:txBody>
      </p:sp>
      <p:sp>
        <p:nvSpPr>
          <p:cNvPr id="8200" name="Oval 7"/>
          <p:cNvSpPr>
            <a:spLocks noChangeArrowheads="1"/>
          </p:cNvSpPr>
          <p:nvPr/>
        </p:nvSpPr>
        <p:spPr bwMode="auto">
          <a:xfrm>
            <a:off x="42672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18</a:t>
            </a:r>
          </a:p>
        </p:txBody>
      </p:sp>
      <p:sp>
        <p:nvSpPr>
          <p:cNvPr id="8201" name="Oval 8"/>
          <p:cNvSpPr>
            <a:spLocks noChangeArrowheads="1"/>
          </p:cNvSpPr>
          <p:nvPr/>
        </p:nvSpPr>
        <p:spPr bwMode="auto">
          <a:xfrm>
            <a:off x="1676400" y="3124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16</a:t>
            </a:r>
          </a:p>
        </p:txBody>
      </p:sp>
      <p:sp>
        <p:nvSpPr>
          <p:cNvPr id="8202" name="Oval 9"/>
          <p:cNvSpPr>
            <a:spLocks noChangeArrowheads="1"/>
          </p:cNvSpPr>
          <p:nvPr/>
        </p:nvSpPr>
        <p:spPr bwMode="auto">
          <a:xfrm>
            <a:off x="54864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19</a:t>
            </a:r>
          </a:p>
        </p:txBody>
      </p:sp>
      <p:sp>
        <p:nvSpPr>
          <p:cNvPr id="8203" name="Oval 10"/>
          <p:cNvSpPr>
            <a:spLocks noChangeArrowheads="1"/>
          </p:cNvSpPr>
          <p:nvPr/>
        </p:nvSpPr>
        <p:spPr bwMode="auto">
          <a:xfrm>
            <a:off x="69342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20</a:t>
            </a:r>
          </a:p>
        </p:txBody>
      </p:sp>
      <p:sp>
        <p:nvSpPr>
          <p:cNvPr id="8204" name="Oval 10"/>
          <p:cNvSpPr>
            <a:spLocks noChangeArrowheads="1"/>
          </p:cNvSpPr>
          <p:nvPr/>
        </p:nvSpPr>
        <p:spPr bwMode="auto">
          <a:xfrm>
            <a:off x="4876800" y="64008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21</a:t>
            </a:r>
          </a:p>
        </p:txBody>
      </p:sp>
      <p:pic>
        <p:nvPicPr>
          <p:cNvPr id="8205" name="Picture 14" descr="C:\Documents and Settings\angela.MAIN\Desktop\jdarbysign.gif"/>
          <p:cNvPicPr>
            <a:picLocks noChangeAspect="1" noChangeArrowheads="1"/>
          </p:cNvPicPr>
          <p:nvPr/>
        </p:nvPicPr>
        <p:blipFill>
          <a:blip r:embed="rId7" cstate="print"/>
          <a:srcRect/>
          <a:stretch>
            <a:fillRect/>
          </a:stretch>
        </p:blipFill>
        <p:spPr bwMode="auto">
          <a:xfrm>
            <a:off x="3733800" y="1077913"/>
            <a:ext cx="1066800" cy="52228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idx="4294967295"/>
          </p:nvPr>
        </p:nvSpPr>
        <p:spPr>
          <a:xfrm>
            <a:off x="685800" y="685800"/>
            <a:ext cx="7162800" cy="762000"/>
          </a:xfrm>
        </p:spPr>
        <p:txBody>
          <a:bodyPr/>
          <a:lstStyle/>
          <a:p>
            <a:pPr eaLnBrk="1" hangingPunct="1"/>
            <a:r>
              <a:rPr lang="en-US" altLang="en-US" sz="3600" smtClean="0"/>
              <a:t>F2 Pole Work Section</a:t>
            </a:r>
          </a:p>
        </p:txBody>
      </p:sp>
      <p:graphicFrame>
        <p:nvGraphicFramePr>
          <p:cNvPr id="9218" name="Object 2"/>
          <p:cNvGraphicFramePr>
            <a:graphicFrameLocks noChangeAspect="1"/>
          </p:cNvGraphicFramePr>
          <p:nvPr/>
        </p:nvGraphicFramePr>
        <p:xfrm>
          <a:off x="609600" y="142875"/>
          <a:ext cx="7896225" cy="6667500"/>
        </p:xfrm>
        <a:graphic>
          <a:graphicData uri="http://schemas.openxmlformats.org/presentationml/2006/ole">
            <mc:AlternateContent xmlns:mc="http://schemas.openxmlformats.org/markup-compatibility/2006">
              <mc:Choice xmlns:v="urn:schemas-microsoft-com:vml" Requires="v">
                <p:oleObj spid="_x0000_s9223" name="Worksheet" r:id="rId5" imgW="8550000" imgH="7218000" progId="Excel.Sheet.8">
                  <p:embed/>
                </p:oleObj>
              </mc:Choice>
              <mc:Fallback>
                <p:oleObj name="Worksheet" r:id="rId5" imgW="8550000" imgH="7218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2875"/>
                        <a:ext cx="7896225" cy="6667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0" name="Picture 5" descr="C:\Documents and Settings\angela.MAIN\Desktop\jdarbysign.gif"/>
          <p:cNvPicPr>
            <a:picLocks noChangeAspect="1" noChangeArrowheads="1"/>
          </p:cNvPicPr>
          <p:nvPr/>
        </p:nvPicPr>
        <p:blipFill>
          <a:blip r:embed="rId7" cstate="print"/>
          <a:srcRect/>
          <a:stretch>
            <a:fillRect/>
          </a:stretch>
        </p:blipFill>
        <p:spPr bwMode="auto">
          <a:xfrm>
            <a:off x="3733800" y="1077913"/>
            <a:ext cx="1066800" cy="5222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050"/>
          <p:cNvSpPr>
            <a:spLocks noGrp="1" noChangeArrowheads="1"/>
          </p:cNvSpPr>
          <p:nvPr>
            <p:ph type="title"/>
          </p:nvPr>
        </p:nvSpPr>
        <p:spPr/>
        <p:txBody>
          <a:bodyPr/>
          <a:lstStyle/>
          <a:p>
            <a:pPr eaLnBrk="1" hangingPunct="1"/>
            <a:r>
              <a:rPr lang="en-US" altLang="en-US" smtClean="0"/>
              <a:t>F2 Pole Work Section</a:t>
            </a:r>
            <a:endParaRPr lang="en-US" altLang="en-US" sz="3600" smtClean="0"/>
          </a:p>
        </p:txBody>
      </p:sp>
      <p:graphicFrame>
        <p:nvGraphicFramePr>
          <p:cNvPr id="10242" name="Object 2053"/>
          <p:cNvGraphicFramePr>
            <a:graphicFrameLocks noChangeAspect="1"/>
          </p:cNvGraphicFramePr>
          <p:nvPr/>
        </p:nvGraphicFramePr>
        <p:xfrm>
          <a:off x="457200" y="163513"/>
          <a:ext cx="8305800" cy="6591300"/>
        </p:xfrm>
        <a:graphic>
          <a:graphicData uri="http://schemas.openxmlformats.org/presentationml/2006/ole">
            <mc:AlternateContent xmlns:mc="http://schemas.openxmlformats.org/markup-compatibility/2006">
              <mc:Choice xmlns:v="urn:schemas-microsoft-com:vml" Requires="v">
                <p:oleObj spid="_x0000_s10247" name="Worksheet" r:id="rId5" imgW="8802000" imgH="6984000" progId="Excel.Sheet.8">
                  <p:embed/>
                </p:oleObj>
              </mc:Choice>
              <mc:Fallback>
                <p:oleObj name="Worksheet" r:id="rId5" imgW="8802000" imgH="6984000" progId="Excel.Sheet.8">
                  <p:embed/>
                  <p:pic>
                    <p:nvPicPr>
                      <p:cNvPr id="0" name="Object 20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3513"/>
                        <a:ext cx="8305800" cy="6591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057400"/>
            <a:ext cx="7772400" cy="1143000"/>
          </a:xfrm>
        </p:spPr>
        <p:txBody>
          <a:bodyPr/>
          <a:lstStyle/>
          <a:p>
            <a:pPr eaLnBrk="1" hangingPunct="1"/>
            <a:r>
              <a:rPr lang="en-US" altLang="en-US" smtClean="0"/>
              <a:t>Generic Form 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304800"/>
            <a:ext cx="5257800" cy="1143000"/>
          </a:xfrm>
        </p:spPr>
        <p:txBody>
          <a:bodyPr/>
          <a:lstStyle/>
          <a:p>
            <a:pPr eaLnBrk="1" hangingPunct="1"/>
            <a:r>
              <a:rPr lang="en-US" altLang="en-US" smtClean="0"/>
              <a:t>Sample Form 7</a:t>
            </a:r>
          </a:p>
        </p:txBody>
      </p:sp>
      <p:pic>
        <p:nvPicPr>
          <p:cNvPr id="40963" name="Picture 6"/>
          <p:cNvPicPr>
            <a:picLocks noChangeAspect="1" noChangeArrowheads="1"/>
          </p:cNvPicPr>
          <p:nvPr/>
        </p:nvPicPr>
        <p:blipFill>
          <a:blip r:embed="rId3" cstate="print"/>
          <a:srcRect/>
          <a:stretch>
            <a:fillRect/>
          </a:stretch>
        </p:blipFill>
        <p:spPr bwMode="auto">
          <a:xfrm>
            <a:off x="230188" y="152400"/>
            <a:ext cx="8609012" cy="64976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5"/>
          <p:cNvSpPr>
            <a:spLocks noChangeShapeType="1"/>
          </p:cNvSpPr>
          <p:nvPr/>
        </p:nvSpPr>
        <p:spPr bwMode="auto">
          <a:xfrm>
            <a:off x="5791200" y="2209800"/>
            <a:ext cx="0" cy="304800"/>
          </a:xfrm>
          <a:prstGeom prst="line">
            <a:avLst/>
          </a:prstGeom>
          <a:noFill/>
          <a:ln w="9525">
            <a:solidFill>
              <a:schemeClr val="tx1"/>
            </a:solidFill>
            <a:round/>
            <a:headEnd/>
            <a:tailEnd/>
          </a:ln>
        </p:spPr>
        <p:txBody>
          <a:bodyPr/>
          <a:lstStyle/>
          <a:p>
            <a:endParaRPr lang="en-US"/>
          </a:p>
        </p:txBody>
      </p:sp>
      <p:sp>
        <p:nvSpPr>
          <p:cNvPr id="16387" name="Line 29"/>
          <p:cNvSpPr>
            <a:spLocks noChangeShapeType="1"/>
          </p:cNvSpPr>
          <p:nvPr/>
        </p:nvSpPr>
        <p:spPr bwMode="auto">
          <a:xfrm>
            <a:off x="4038600" y="2971800"/>
            <a:ext cx="0" cy="1371600"/>
          </a:xfrm>
          <a:prstGeom prst="line">
            <a:avLst/>
          </a:prstGeom>
          <a:noFill/>
          <a:ln w="9525">
            <a:solidFill>
              <a:schemeClr val="tx1"/>
            </a:solidFill>
            <a:round/>
            <a:headEnd/>
            <a:tailEnd/>
          </a:ln>
        </p:spPr>
        <p:txBody>
          <a:bodyPr/>
          <a:lstStyle/>
          <a:p>
            <a:endParaRPr lang="en-US"/>
          </a:p>
        </p:txBody>
      </p:sp>
      <p:sp>
        <p:nvSpPr>
          <p:cNvPr id="16388" name="Line 22"/>
          <p:cNvSpPr>
            <a:spLocks noChangeShapeType="1"/>
          </p:cNvSpPr>
          <p:nvPr/>
        </p:nvSpPr>
        <p:spPr bwMode="auto">
          <a:xfrm>
            <a:off x="4495800" y="2514600"/>
            <a:ext cx="0" cy="228600"/>
          </a:xfrm>
          <a:prstGeom prst="line">
            <a:avLst/>
          </a:prstGeom>
          <a:noFill/>
          <a:ln w="9525">
            <a:solidFill>
              <a:schemeClr val="tx1"/>
            </a:solidFill>
            <a:round/>
            <a:headEnd/>
            <a:tailEnd/>
          </a:ln>
        </p:spPr>
        <p:txBody>
          <a:bodyPr/>
          <a:lstStyle/>
          <a:p>
            <a:endParaRPr lang="en-US"/>
          </a:p>
        </p:txBody>
      </p:sp>
      <p:sp>
        <p:nvSpPr>
          <p:cNvPr id="16389" name="Line 26"/>
          <p:cNvSpPr>
            <a:spLocks noChangeShapeType="1"/>
          </p:cNvSpPr>
          <p:nvPr/>
        </p:nvSpPr>
        <p:spPr bwMode="auto">
          <a:xfrm>
            <a:off x="7315200" y="2514600"/>
            <a:ext cx="0" cy="762000"/>
          </a:xfrm>
          <a:prstGeom prst="line">
            <a:avLst/>
          </a:prstGeom>
          <a:noFill/>
          <a:ln w="9525">
            <a:solidFill>
              <a:schemeClr val="tx1"/>
            </a:solidFill>
            <a:round/>
            <a:headEnd/>
            <a:tailEnd/>
          </a:ln>
        </p:spPr>
        <p:txBody>
          <a:bodyPr/>
          <a:lstStyle/>
          <a:p>
            <a:endParaRPr lang="en-US"/>
          </a:p>
        </p:txBody>
      </p:sp>
      <p:sp>
        <p:nvSpPr>
          <p:cNvPr id="16390" name="Rectangle 2"/>
          <p:cNvSpPr>
            <a:spLocks noGrp="1" noChangeArrowheads="1"/>
          </p:cNvSpPr>
          <p:nvPr>
            <p:ph type="title"/>
          </p:nvPr>
        </p:nvSpPr>
        <p:spPr/>
        <p:txBody>
          <a:bodyPr/>
          <a:lstStyle/>
          <a:p>
            <a:pPr eaLnBrk="1" hangingPunct="1"/>
            <a:r>
              <a:rPr lang="en-US" altLang="en-US" smtClean="0"/>
              <a:t>Organizational Chart</a:t>
            </a:r>
          </a:p>
        </p:txBody>
      </p:sp>
      <p:sp>
        <p:nvSpPr>
          <p:cNvPr id="16391" name="Text Box 4"/>
          <p:cNvSpPr txBox="1">
            <a:spLocks noChangeArrowheads="1"/>
          </p:cNvSpPr>
          <p:nvPr/>
        </p:nvSpPr>
        <p:spPr bwMode="auto">
          <a:xfrm>
            <a:off x="685800" y="1828800"/>
            <a:ext cx="1371600" cy="4857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a:t>President</a:t>
            </a:r>
          </a:p>
        </p:txBody>
      </p:sp>
      <p:sp>
        <p:nvSpPr>
          <p:cNvPr id="16392" name="Text Box 5"/>
          <p:cNvSpPr txBox="1">
            <a:spLocks noChangeArrowheads="1"/>
          </p:cNvSpPr>
          <p:nvPr/>
        </p:nvSpPr>
        <p:spPr bwMode="auto">
          <a:xfrm>
            <a:off x="533400" y="2514600"/>
            <a:ext cx="2057400" cy="4857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a:t>Vice President</a:t>
            </a:r>
          </a:p>
        </p:txBody>
      </p:sp>
      <p:sp>
        <p:nvSpPr>
          <p:cNvPr id="16393" name="Text Box 6"/>
          <p:cNvSpPr txBox="1">
            <a:spLocks noChangeArrowheads="1"/>
          </p:cNvSpPr>
          <p:nvPr/>
        </p:nvSpPr>
        <p:spPr bwMode="auto">
          <a:xfrm>
            <a:off x="4800600" y="1752600"/>
            <a:ext cx="1905000" cy="495300"/>
          </a:xfrm>
          <a:prstGeom prst="rect">
            <a:avLst/>
          </a:prstGeom>
          <a:solidFill>
            <a:schemeClr val="bg1"/>
          </a:solidFill>
          <a:ln w="38100">
            <a:solidFill>
              <a:schemeClr val="tx1"/>
            </a:solidFill>
            <a:miter lim="800000"/>
            <a:headEnd/>
            <a:tailEnd/>
          </a:ln>
        </p:spPr>
        <p:txBody>
          <a:bodyPr>
            <a:spAutoFit/>
          </a:bodyPr>
          <a:lstStyle/>
          <a:p>
            <a:pPr>
              <a:spcBef>
                <a:spcPct val="50000"/>
              </a:spcBef>
            </a:pPr>
            <a:r>
              <a:rPr lang="en-US" altLang="en-US"/>
              <a:t>Admin Board</a:t>
            </a:r>
          </a:p>
        </p:txBody>
      </p:sp>
      <p:sp>
        <p:nvSpPr>
          <p:cNvPr id="16394" name="Text Box 7"/>
          <p:cNvSpPr txBox="1">
            <a:spLocks noChangeArrowheads="1"/>
          </p:cNvSpPr>
          <p:nvPr/>
        </p:nvSpPr>
        <p:spPr bwMode="auto">
          <a:xfrm>
            <a:off x="3429000" y="2667000"/>
            <a:ext cx="18288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Operating Committee</a:t>
            </a:r>
          </a:p>
        </p:txBody>
      </p:sp>
      <p:sp>
        <p:nvSpPr>
          <p:cNvPr id="16395" name="Text Box 10"/>
          <p:cNvSpPr txBox="1">
            <a:spLocks noChangeArrowheads="1"/>
          </p:cNvSpPr>
          <p:nvPr/>
        </p:nvSpPr>
        <p:spPr bwMode="auto">
          <a:xfrm>
            <a:off x="5638800" y="2667000"/>
            <a:ext cx="15240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Routine Revision</a:t>
            </a:r>
          </a:p>
        </p:txBody>
      </p:sp>
      <p:sp>
        <p:nvSpPr>
          <p:cNvPr id="16396" name="Text Box 11"/>
          <p:cNvSpPr txBox="1">
            <a:spLocks noChangeArrowheads="1"/>
          </p:cNvSpPr>
          <p:nvPr/>
        </p:nvSpPr>
        <p:spPr bwMode="auto">
          <a:xfrm>
            <a:off x="7467600" y="2667000"/>
            <a:ext cx="14478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Reorganization</a:t>
            </a:r>
          </a:p>
        </p:txBody>
      </p:sp>
      <p:sp>
        <p:nvSpPr>
          <p:cNvPr id="16397" name="Text Box 12"/>
          <p:cNvSpPr txBox="1">
            <a:spLocks noChangeArrowheads="1"/>
          </p:cNvSpPr>
          <p:nvPr/>
        </p:nvSpPr>
        <p:spPr bwMode="auto">
          <a:xfrm>
            <a:off x="6781800" y="3200400"/>
            <a:ext cx="10668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Computer</a:t>
            </a:r>
          </a:p>
        </p:txBody>
      </p:sp>
      <p:sp>
        <p:nvSpPr>
          <p:cNvPr id="16398" name="Text Box 14"/>
          <p:cNvSpPr txBox="1">
            <a:spLocks noChangeArrowheads="1"/>
          </p:cNvSpPr>
          <p:nvPr/>
        </p:nvSpPr>
        <p:spPr bwMode="auto">
          <a:xfrm>
            <a:off x="4343400" y="3200400"/>
            <a:ext cx="15240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Authorized Costs</a:t>
            </a:r>
          </a:p>
        </p:txBody>
      </p:sp>
      <p:sp>
        <p:nvSpPr>
          <p:cNvPr id="16399" name="Line 16"/>
          <p:cNvSpPr>
            <a:spLocks noChangeShapeType="1"/>
          </p:cNvSpPr>
          <p:nvPr/>
        </p:nvSpPr>
        <p:spPr bwMode="auto">
          <a:xfrm>
            <a:off x="2057400" y="1981200"/>
            <a:ext cx="2743200" cy="0"/>
          </a:xfrm>
          <a:prstGeom prst="line">
            <a:avLst/>
          </a:prstGeom>
          <a:noFill/>
          <a:ln w="9525">
            <a:solidFill>
              <a:schemeClr val="tx1"/>
            </a:solidFill>
            <a:round/>
            <a:headEnd/>
            <a:tailEnd/>
          </a:ln>
        </p:spPr>
        <p:txBody>
          <a:bodyPr/>
          <a:lstStyle/>
          <a:p>
            <a:endParaRPr lang="en-US"/>
          </a:p>
        </p:txBody>
      </p:sp>
      <p:sp>
        <p:nvSpPr>
          <p:cNvPr id="16400" name="Text Box 17"/>
          <p:cNvSpPr txBox="1">
            <a:spLocks noChangeArrowheads="1"/>
          </p:cNvSpPr>
          <p:nvPr/>
        </p:nvSpPr>
        <p:spPr bwMode="auto">
          <a:xfrm>
            <a:off x="3124200" y="1676400"/>
            <a:ext cx="609600" cy="304800"/>
          </a:xfrm>
          <a:prstGeom prst="rect">
            <a:avLst/>
          </a:prstGeom>
          <a:noFill/>
          <a:ln w="9525">
            <a:noFill/>
            <a:miter lim="800000"/>
            <a:headEnd/>
            <a:tailEnd/>
          </a:ln>
        </p:spPr>
        <p:txBody>
          <a:bodyPr>
            <a:spAutoFit/>
          </a:bodyPr>
          <a:lstStyle/>
          <a:p>
            <a:pPr>
              <a:spcBef>
                <a:spcPct val="50000"/>
              </a:spcBef>
            </a:pPr>
            <a:r>
              <a:rPr lang="en-US" altLang="en-US" sz="1400"/>
              <a:t>Chair</a:t>
            </a:r>
          </a:p>
        </p:txBody>
      </p:sp>
      <p:sp>
        <p:nvSpPr>
          <p:cNvPr id="16401" name="Line 19"/>
          <p:cNvSpPr>
            <a:spLocks noChangeShapeType="1"/>
          </p:cNvSpPr>
          <p:nvPr/>
        </p:nvSpPr>
        <p:spPr bwMode="auto">
          <a:xfrm>
            <a:off x="2590800" y="2819400"/>
            <a:ext cx="838200" cy="0"/>
          </a:xfrm>
          <a:prstGeom prst="line">
            <a:avLst/>
          </a:prstGeom>
          <a:noFill/>
          <a:ln w="9525">
            <a:solidFill>
              <a:schemeClr val="tx1"/>
            </a:solidFill>
            <a:round/>
            <a:headEnd/>
            <a:tailEnd/>
          </a:ln>
        </p:spPr>
        <p:txBody>
          <a:bodyPr/>
          <a:lstStyle/>
          <a:p>
            <a:endParaRPr lang="en-US"/>
          </a:p>
        </p:txBody>
      </p:sp>
      <p:sp>
        <p:nvSpPr>
          <p:cNvPr id="16402" name="Text Box 20"/>
          <p:cNvSpPr txBox="1">
            <a:spLocks noChangeArrowheads="1"/>
          </p:cNvSpPr>
          <p:nvPr/>
        </p:nvSpPr>
        <p:spPr bwMode="auto">
          <a:xfrm>
            <a:off x="2743200" y="2514600"/>
            <a:ext cx="609600" cy="304800"/>
          </a:xfrm>
          <a:prstGeom prst="rect">
            <a:avLst/>
          </a:prstGeom>
          <a:noFill/>
          <a:ln w="9525">
            <a:noFill/>
            <a:miter lim="800000"/>
            <a:headEnd/>
            <a:tailEnd/>
          </a:ln>
        </p:spPr>
        <p:txBody>
          <a:bodyPr>
            <a:spAutoFit/>
          </a:bodyPr>
          <a:lstStyle/>
          <a:p>
            <a:pPr>
              <a:spcBef>
                <a:spcPct val="50000"/>
              </a:spcBef>
            </a:pPr>
            <a:r>
              <a:rPr lang="en-US" altLang="en-US" sz="1400"/>
              <a:t>Chair</a:t>
            </a:r>
          </a:p>
        </p:txBody>
      </p:sp>
      <p:sp>
        <p:nvSpPr>
          <p:cNvPr id="16403" name="Line 21"/>
          <p:cNvSpPr>
            <a:spLocks noChangeShapeType="1"/>
          </p:cNvSpPr>
          <p:nvPr/>
        </p:nvSpPr>
        <p:spPr bwMode="auto">
          <a:xfrm>
            <a:off x="4495800" y="2514600"/>
            <a:ext cx="3657600" cy="0"/>
          </a:xfrm>
          <a:prstGeom prst="line">
            <a:avLst/>
          </a:prstGeom>
          <a:noFill/>
          <a:ln w="9525">
            <a:solidFill>
              <a:schemeClr val="tx1"/>
            </a:solidFill>
            <a:round/>
            <a:headEnd/>
            <a:tailEnd/>
          </a:ln>
        </p:spPr>
        <p:txBody>
          <a:bodyPr/>
          <a:lstStyle/>
          <a:p>
            <a:endParaRPr lang="en-US"/>
          </a:p>
        </p:txBody>
      </p:sp>
      <p:sp>
        <p:nvSpPr>
          <p:cNvPr id="16404" name="Line 23"/>
          <p:cNvSpPr>
            <a:spLocks noChangeShapeType="1"/>
          </p:cNvSpPr>
          <p:nvPr/>
        </p:nvSpPr>
        <p:spPr bwMode="auto">
          <a:xfrm>
            <a:off x="6172200" y="2514600"/>
            <a:ext cx="0" cy="152400"/>
          </a:xfrm>
          <a:prstGeom prst="line">
            <a:avLst/>
          </a:prstGeom>
          <a:noFill/>
          <a:ln w="9525">
            <a:solidFill>
              <a:schemeClr val="tx1"/>
            </a:solidFill>
            <a:round/>
            <a:headEnd/>
            <a:tailEnd/>
          </a:ln>
        </p:spPr>
        <p:txBody>
          <a:bodyPr/>
          <a:lstStyle/>
          <a:p>
            <a:endParaRPr lang="en-US"/>
          </a:p>
        </p:txBody>
      </p:sp>
      <p:sp>
        <p:nvSpPr>
          <p:cNvPr id="16405" name="Line 24"/>
          <p:cNvSpPr>
            <a:spLocks noChangeShapeType="1"/>
          </p:cNvSpPr>
          <p:nvPr/>
        </p:nvSpPr>
        <p:spPr bwMode="auto">
          <a:xfrm>
            <a:off x="8153400" y="2514600"/>
            <a:ext cx="0" cy="152400"/>
          </a:xfrm>
          <a:prstGeom prst="line">
            <a:avLst/>
          </a:prstGeom>
          <a:noFill/>
          <a:ln w="9525">
            <a:solidFill>
              <a:schemeClr val="tx1"/>
            </a:solidFill>
            <a:round/>
            <a:headEnd/>
            <a:tailEnd/>
          </a:ln>
        </p:spPr>
        <p:txBody>
          <a:bodyPr/>
          <a:lstStyle/>
          <a:p>
            <a:endParaRPr lang="en-US"/>
          </a:p>
        </p:txBody>
      </p:sp>
      <p:sp>
        <p:nvSpPr>
          <p:cNvPr id="16406" name="Line 25"/>
          <p:cNvSpPr>
            <a:spLocks noChangeShapeType="1"/>
          </p:cNvSpPr>
          <p:nvPr/>
        </p:nvSpPr>
        <p:spPr bwMode="auto">
          <a:xfrm>
            <a:off x="5410200" y="2514600"/>
            <a:ext cx="0" cy="685800"/>
          </a:xfrm>
          <a:prstGeom prst="line">
            <a:avLst/>
          </a:prstGeom>
          <a:noFill/>
          <a:ln w="9525">
            <a:solidFill>
              <a:schemeClr val="tx1"/>
            </a:solidFill>
            <a:round/>
            <a:headEnd/>
            <a:tailEnd/>
          </a:ln>
        </p:spPr>
        <p:txBody>
          <a:bodyPr/>
          <a:lstStyle/>
          <a:p>
            <a:endParaRPr lang="en-US"/>
          </a:p>
        </p:txBody>
      </p:sp>
      <p:sp>
        <p:nvSpPr>
          <p:cNvPr id="16407" name="Text Box 27"/>
          <p:cNvSpPr txBox="1">
            <a:spLocks noChangeArrowheads="1"/>
          </p:cNvSpPr>
          <p:nvPr/>
        </p:nvSpPr>
        <p:spPr bwMode="auto">
          <a:xfrm>
            <a:off x="3124200" y="4343400"/>
            <a:ext cx="30480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Manager of Operations (SCJPC Staff)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Form 7 Required Data</a:t>
            </a:r>
          </a:p>
        </p:txBody>
      </p:sp>
      <p:sp>
        <p:nvSpPr>
          <p:cNvPr id="41987" name="Rectangle 3"/>
          <p:cNvSpPr>
            <a:spLocks noGrp="1" noChangeArrowheads="1"/>
          </p:cNvSpPr>
          <p:nvPr>
            <p:ph type="body" idx="1"/>
          </p:nvPr>
        </p:nvSpPr>
        <p:spPr/>
        <p:txBody>
          <a:bodyPr/>
          <a:lstStyle/>
          <a:p>
            <a:pPr eaLnBrk="1" hangingPunct="1">
              <a:lnSpc>
                <a:spcPct val="90000"/>
              </a:lnSpc>
            </a:pPr>
            <a:r>
              <a:rPr lang="en-US" altLang="en-US" sz="3500" smtClean="0"/>
              <a:t>1 – Date Prepared</a:t>
            </a:r>
          </a:p>
          <a:p>
            <a:pPr eaLnBrk="1" hangingPunct="1">
              <a:lnSpc>
                <a:spcPct val="90000"/>
              </a:lnSpc>
            </a:pPr>
            <a:r>
              <a:rPr lang="en-US" altLang="en-US" sz="3500" smtClean="0"/>
              <a:t>2 – JPA Number</a:t>
            </a:r>
          </a:p>
          <a:p>
            <a:pPr eaLnBrk="1" hangingPunct="1">
              <a:lnSpc>
                <a:spcPct val="90000"/>
              </a:lnSpc>
            </a:pPr>
            <a:r>
              <a:rPr lang="en-US" altLang="en-US" sz="3500" smtClean="0"/>
              <a:t>3 – Job Number/Accounting Data</a:t>
            </a:r>
          </a:p>
          <a:p>
            <a:pPr eaLnBrk="1" hangingPunct="1">
              <a:lnSpc>
                <a:spcPct val="90000"/>
              </a:lnSpc>
            </a:pPr>
            <a:r>
              <a:rPr lang="en-US" altLang="en-US" sz="3500" smtClean="0"/>
              <a:t>4 - Utility Codes for owners (see Section 20)</a:t>
            </a:r>
          </a:p>
          <a:p>
            <a:pPr eaLnBrk="1" hangingPunct="1">
              <a:lnSpc>
                <a:spcPct val="90000"/>
              </a:lnSpc>
            </a:pPr>
            <a:r>
              <a:rPr lang="en-US" altLang="en-US" sz="3500" smtClean="0"/>
              <a:t>5 – Representative/Signature</a:t>
            </a:r>
          </a:p>
          <a:p>
            <a:pPr eaLnBrk="1" hangingPunct="1">
              <a:lnSpc>
                <a:spcPct val="90000"/>
              </a:lnSpc>
            </a:pPr>
            <a:r>
              <a:rPr lang="en-US" altLang="en-US" sz="3500" smtClean="0"/>
              <a:t>6 – Phone Number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33600" y="304800"/>
            <a:ext cx="4876800" cy="1143000"/>
          </a:xfrm>
        </p:spPr>
        <p:txBody>
          <a:bodyPr/>
          <a:lstStyle/>
          <a:p>
            <a:pPr eaLnBrk="1" hangingPunct="1"/>
            <a:r>
              <a:rPr lang="en-US" altLang="en-US" smtClean="0"/>
              <a:t>Form 7 Required Data</a:t>
            </a:r>
          </a:p>
        </p:txBody>
      </p:sp>
      <p:pic>
        <p:nvPicPr>
          <p:cNvPr id="43011" name="Picture 10"/>
          <p:cNvPicPr>
            <a:picLocks noChangeAspect="1" noChangeArrowheads="1"/>
          </p:cNvPicPr>
          <p:nvPr/>
        </p:nvPicPr>
        <p:blipFill>
          <a:blip r:embed="rId3" cstate="print"/>
          <a:srcRect/>
          <a:stretch>
            <a:fillRect/>
          </a:stretch>
        </p:blipFill>
        <p:spPr bwMode="auto">
          <a:xfrm>
            <a:off x="228600" y="138113"/>
            <a:ext cx="8686800" cy="6491287"/>
          </a:xfrm>
          <a:prstGeom prst="rect">
            <a:avLst/>
          </a:prstGeom>
          <a:noFill/>
          <a:ln w="9525">
            <a:noFill/>
            <a:miter lim="800000"/>
            <a:headEnd/>
            <a:tailEnd/>
          </a:ln>
        </p:spPr>
      </p:pic>
      <p:sp>
        <p:nvSpPr>
          <p:cNvPr id="43012" name="Oval 8"/>
          <p:cNvSpPr>
            <a:spLocks noChangeArrowheads="1"/>
          </p:cNvSpPr>
          <p:nvPr/>
        </p:nvSpPr>
        <p:spPr bwMode="auto">
          <a:xfrm>
            <a:off x="7315200" y="152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1</a:t>
            </a:r>
          </a:p>
        </p:txBody>
      </p:sp>
      <p:sp>
        <p:nvSpPr>
          <p:cNvPr id="43013" name="Oval 9"/>
          <p:cNvSpPr>
            <a:spLocks noChangeArrowheads="1"/>
          </p:cNvSpPr>
          <p:nvPr/>
        </p:nvSpPr>
        <p:spPr bwMode="auto">
          <a:xfrm>
            <a:off x="7772400" y="381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2</a:t>
            </a:r>
          </a:p>
        </p:txBody>
      </p:sp>
      <p:sp>
        <p:nvSpPr>
          <p:cNvPr id="43014" name="Oval 10"/>
          <p:cNvSpPr>
            <a:spLocks noChangeArrowheads="1"/>
          </p:cNvSpPr>
          <p:nvPr/>
        </p:nvSpPr>
        <p:spPr bwMode="auto">
          <a:xfrm>
            <a:off x="8305800" y="609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3</a:t>
            </a:r>
          </a:p>
        </p:txBody>
      </p:sp>
      <p:sp>
        <p:nvSpPr>
          <p:cNvPr id="43015" name="Oval 11"/>
          <p:cNvSpPr>
            <a:spLocks noChangeArrowheads="1"/>
          </p:cNvSpPr>
          <p:nvPr/>
        </p:nvSpPr>
        <p:spPr bwMode="auto">
          <a:xfrm>
            <a:off x="685800" y="457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4</a:t>
            </a:r>
          </a:p>
        </p:txBody>
      </p:sp>
      <p:sp>
        <p:nvSpPr>
          <p:cNvPr id="43016" name="Oval 12"/>
          <p:cNvSpPr>
            <a:spLocks noChangeArrowheads="1"/>
          </p:cNvSpPr>
          <p:nvPr/>
        </p:nvSpPr>
        <p:spPr bwMode="auto">
          <a:xfrm>
            <a:off x="1905000" y="457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5</a:t>
            </a:r>
          </a:p>
        </p:txBody>
      </p:sp>
      <p:sp>
        <p:nvSpPr>
          <p:cNvPr id="43017" name="Oval 13"/>
          <p:cNvSpPr>
            <a:spLocks noChangeArrowheads="1"/>
          </p:cNvSpPr>
          <p:nvPr/>
        </p:nvSpPr>
        <p:spPr bwMode="auto">
          <a:xfrm>
            <a:off x="3276600" y="457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133600" y="304800"/>
            <a:ext cx="4876800" cy="1143000"/>
          </a:xfrm>
        </p:spPr>
        <p:txBody>
          <a:bodyPr/>
          <a:lstStyle/>
          <a:p>
            <a:pPr eaLnBrk="1" hangingPunct="1"/>
            <a:r>
              <a:rPr lang="en-US" altLang="en-US" smtClean="0"/>
              <a:t>Form 7 Required Data</a:t>
            </a:r>
          </a:p>
        </p:txBody>
      </p:sp>
      <p:pic>
        <p:nvPicPr>
          <p:cNvPr id="44035" name="Picture 4"/>
          <p:cNvPicPr>
            <a:picLocks noChangeAspect="1" noChangeArrowheads="1"/>
          </p:cNvPicPr>
          <p:nvPr/>
        </p:nvPicPr>
        <p:blipFill>
          <a:blip r:embed="rId3" cstate="print"/>
          <a:srcRect/>
          <a:stretch>
            <a:fillRect/>
          </a:stretch>
        </p:blipFill>
        <p:spPr bwMode="auto">
          <a:xfrm>
            <a:off x="228600" y="152400"/>
            <a:ext cx="8686800" cy="6515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Form 7 Required Data</a:t>
            </a:r>
          </a:p>
        </p:txBody>
      </p:sp>
      <p:sp>
        <p:nvSpPr>
          <p:cNvPr id="45059" name="Rectangle 3"/>
          <p:cNvSpPr>
            <a:spLocks noGrp="1" noChangeArrowheads="1"/>
          </p:cNvSpPr>
          <p:nvPr>
            <p:ph type="body" idx="1"/>
          </p:nvPr>
        </p:nvSpPr>
        <p:spPr/>
        <p:txBody>
          <a:bodyPr/>
          <a:lstStyle/>
          <a:p>
            <a:pPr eaLnBrk="1" hangingPunct="1"/>
            <a:r>
              <a:rPr lang="en-US" altLang="en-US" sz="3500" smtClean="0"/>
              <a:t>7 – Check appropriate box(es)</a:t>
            </a:r>
          </a:p>
          <a:p>
            <a:pPr eaLnBrk="1" hangingPunct="1"/>
            <a:r>
              <a:rPr lang="en-US" altLang="en-US" sz="3500" smtClean="0"/>
              <a:t>8 – Remarks: supply JPA page &amp; line number(s) of proposed minor changes</a:t>
            </a:r>
          </a:p>
          <a:p>
            <a:pPr eaLnBrk="1" hangingPunct="1"/>
            <a:r>
              <a:rPr lang="en-US" altLang="en-US" sz="3500" smtClean="0"/>
              <a:t>9 – Enter changed data as required</a:t>
            </a:r>
          </a:p>
          <a:p>
            <a:pPr eaLnBrk="1" hangingPunct="1"/>
            <a:r>
              <a:rPr lang="en-US" altLang="en-US" sz="3500" smtClean="0"/>
              <a:t>10 - Community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133600" y="304800"/>
            <a:ext cx="4876800" cy="1143000"/>
          </a:xfrm>
        </p:spPr>
        <p:txBody>
          <a:bodyPr/>
          <a:lstStyle/>
          <a:p>
            <a:pPr eaLnBrk="1" hangingPunct="1"/>
            <a:r>
              <a:rPr lang="en-US" altLang="en-US" smtClean="0"/>
              <a:t>Form 7 Required Data</a:t>
            </a:r>
          </a:p>
        </p:txBody>
      </p:sp>
      <p:pic>
        <p:nvPicPr>
          <p:cNvPr id="46083" name="Picture 4"/>
          <p:cNvPicPr>
            <a:picLocks noChangeAspect="1" noChangeArrowheads="1"/>
          </p:cNvPicPr>
          <p:nvPr/>
        </p:nvPicPr>
        <p:blipFill>
          <a:blip r:embed="rId3" cstate="print"/>
          <a:srcRect/>
          <a:stretch>
            <a:fillRect/>
          </a:stretch>
        </p:blipFill>
        <p:spPr bwMode="auto">
          <a:xfrm>
            <a:off x="228600" y="152400"/>
            <a:ext cx="8686800" cy="6515100"/>
          </a:xfrm>
          <a:prstGeom prst="rect">
            <a:avLst/>
          </a:prstGeom>
          <a:noFill/>
          <a:ln w="9525">
            <a:noFill/>
            <a:miter lim="800000"/>
            <a:headEnd/>
            <a:tailEnd/>
          </a:ln>
        </p:spPr>
      </p:pic>
      <p:sp>
        <p:nvSpPr>
          <p:cNvPr id="46084" name="Oval 4"/>
          <p:cNvSpPr>
            <a:spLocks noChangeArrowheads="1"/>
          </p:cNvSpPr>
          <p:nvPr/>
        </p:nvSpPr>
        <p:spPr bwMode="auto">
          <a:xfrm>
            <a:off x="3657600" y="1905000"/>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a:t>7</a:t>
            </a:r>
          </a:p>
        </p:txBody>
      </p:sp>
      <p:sp>
        <p:nvSpPr>
          <p:cNvPr id="46085" name="Oval 5"/>
          <p:cNvSpPr>
            <a:spLocks noChangeArrowheads="1"/>
          </p:cNvSpPr>
          <p:nvPr/>
        </p:nvSpPr>
        <p:spPr bwMode="auto">
          <a:xfrm>
            <a:off x="1447800" y="2286000"/>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46086" name="Oval 6"/>
          <p:cNvSpPr>
            <a:spLocks noChangeArrowheads="1"/>
          </p:cNvSpPr>
          <p:nvPr/>
        </p:nvSpPr>
        <p:spPr bwMode="auto">
          <a:xfrm>
            <a:off x="4191000" y="4343400"/>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a:t>9</a:t>
            </a:r>
          </a:p>
        </p:txBody>
      </p:sp>
      <p:sp>
        <p:nvSpPr>
          <p:cNvPr id="46087" name="Oval 7"/>
          <p:cNvSpPr>
            <a:spLocks noChangeArrowheads="1"/>
          </p:cNvSpPr>
          <p:nvPr/>
        </p:nvSpPr>
        <p:spPr bwMode="auto">
          <a:xfrm>
            <a:off x="7315200" y="6096000"/>
            <a:ext cx="533400" cy="381000"/>
          </a:xfrm>
          <a:prstGeom prst="ellipse">
            <a:avLst/>
          </a:prstGeom>
          <a:solidFill>
            <a:schemeClr val="accent1"/>
          </a:solidFill>
          <a:ln w="9525">
            <a:solidFill>
              <a:schemeClr val="tx1"/>
            </a:solidFill>
            <a:round/>
            <a:headEnd/>
            <a:tailEnd/>
          </a:ln>
        </p:spPr>
        <p:txBody>
          <a:bodyPr wrap="none" anchor="ctr"/>
          <a:lstStyle/>
          <a:p>
            <a:pPr algn="ctr"/>
            <a:r>
              <a:rPr lang="en-US" altLang="en-US"/>
              <a:t>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33600" y="304800"/>
            <a:ext cx="4876800" cy="1143000"/>
          </a:xfrm>
        </p:spPr>
        <p:txBody>
          <a:bodyPr/>
          <a:lstStyle/>
          <a:p>
            <a:pPr eaLnBrk="1" hangingPunct="1"/>
            <a:r>
              <a:rPr lang="en-US" altLang="en-US" smtClean="0"/>
              <a:t>Form 7 Required Data</a:t>
            </a:r>
          </a:p>
        </p:txBody>
      </p:sp>
      <p:pic>
        <p:nvPicPr>
          <p:cNvPr id="47107" name="Picture 6"/>
          <p:cNvPicPr>
            <a:picLocks noChangeAspect="1" noChangeArrowheads="1"/>
          </p:cNvPicPr>
          <p:nvPr/>
        </p:nvPicPr>
        <p:blipFill>
          <a:blip r:embed="rId3" cstate="print"/>
          <a:srcRect/>
          <a:stretch>
            <a:fillRect/>
          </a:stretch>
        </p:blipFill>
        <p:spPr bwMode="auto">
          <a:xfrm>
            <a:off x="230188" y="152400"/>
            <a:ext cx="8609012" cy="649763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2057400"/>
            <a:ext cx="7772400" cy="1143000"/>
          </a:xfrm>
        </p:spPr>
        <p:txBody>
          <a:bodyPr/>
          <a:lstStyle/>
          <a:p>
            <a:pPr eaLnBrk="1" hangingPunct="1"/>
            <a:r>
              <a:rPr lang="en-US" altLang="en-US" smtClean="0"/>
              <a:t>Generic Form 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Sample J/P Riser Notification - Form 9</a:t>
            </a:r>
          </a:p>
        </p:txBody>
      </p:sp>
      <p:pic>
        <p:nvPicPr>
          <p:cNvPr id="49155" name="Picture 6"/>
          <p:cNvPicPr>
            <a:picLocks noChangeAspect="1" noChangeArrowheads="1"/>
          </p:cNvPicPr>
          <p:nvPr/>
        </p:nvPicPr>
        <p:blipFill>
          <a:blip r:embed="rId3" cstate="print"/>
          <a:srcRect/>
          <a:stretch>
            <a:fillRect/>
          </a:stretch>
        </p:blipFill>
        <p:spPr bwMode="auto">
          <a:xfrm>
            <a:off x="228600" y="304800"/>
            <a:ext cx="8686800" cy="4668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4000" smtClean="0"/>
              <a:t>Form 9 Required Data</a:t>
            </a:r>
          </a:p>
        </p:txBody>
      </p:sp>
      <p:sp>
        <p:nvSpPr>
          <p:cNvPr id="50179" name="Rectangle 3"/>
          <p:cNvSpPr>
            <a:spLocks noGrp="1" noChangeArrowheads="1"/>
          </p:cNvSpPr>
          <p:nvPr>
            <p:ph type="body" idx="1"/>
          </p:nvPr>
        </p:nvSpPr>
        <p:spPr>
          <a:xfrm>
            <a:off x="685800" y="1752600"/>
            <a:ext cx="7620000" cy="4648200"/>
          </a:xfrm>
        </p:spPr>
        <p:txBody>
          <a:bodyPr/>
          <a:lstStyle/>
          <a:p>
            <a:pPr eaLnBrk="1" hangingPunct="1">
              <a:lnSpc>
                <a:spcPct val="90000"/>
              </a:lnSpc>
            </a:pPr>
            <a:r>
              <a:rPr lang="en-US" altLang="en-US" sz="2000" smtClean="0"/>
              <a:t>1 – Utility code of the member installing the riser</a:t>
            </a:r>
          </a:p>
          <a:p>
            <a:pPr eaLnBrk="1" hangingPunct="1">
              <a:lnSpc>
                <a:spcPct val="90000"/>
              </a:lnSpc>
            </a:pPr>
            <a:r>
              <a:rPr lang="en-US" altLang="en-US" sz="2000" smtClean="0"/>
              <a:t>2 – Information of the utility sending the form</a:t>
            </a:r>
          </a:p>
          <a:p>
            <a:pPr eaLnBrk="1" hangingPunct="1">
              <a:lnSpc>
                <a:spcPct val="90000"/>
              </a:lnSpc>
            </a:pPr>
            <a:r>
              <a:rPr lang="en-US" altLang="en-US" sz="2000" smtClean="0"/>
              <a:t>3 – Information of the other owners on record receiving the form</a:t>
            </a:r>
          </a:p>
          <a:p>
            <a:pPr eaLnBrk="1" hangingPunct="1">
              <a:lnSpc>
                <a:spcPct val="90000"/>
              </a:lnSpc>
            </a:pPr>
            <a:r>
              <a:rPr lang="en-US" altLang="en-US" sz="2000" smtClean="0"/>
              <a:t>4 – Pole number</a:t>
            </a:r>
          </a:p>
          <a:p>
            <a:pPr eaLnBrk="1" hangingPunct="1">
              <a:lnSpc>
                <a:spcPct val="90000"/>
              </a:lnSpc>
            </a:pPr>
            <a:r>
              <a:rPr lang="en-US" altLang="en-US" sz="2000" smtClean="0"/>
              <a:t>5 – Location</a:t>
            </a:r>
          </a:p>
          <a:p>
            <a:pPr eaLnBrk="1" hangingPunct="1">
              <a:lnSpc>
                <a:spcPct val="90000"/>
              </a:lnSpc>
            </a:pPr>
            <a:r>
              <a:rPr lang="en-US" altLang="en-US" sz="2000" smtClean="0"/>
              <a:t>6 – Community</a:t>
            </a:r>
          </a:p>
          <a:p>
            <a:pPr eaLnBrk="1" hangingPunct="1">
              <a:lnSpc>
                <a:spcPct val="90000"/>
              </a:lnSpc>
            </a:pPr>
            <a:r>
              <a:rPr lang="en-US" altLang="en-US" sz="2000" smtClean="0"/>
              <a:t>7 – Center Line (C/L) of the street that will be used as 12:00 for riser location reference</a:t>
            </a:r>
          </a:p>
          <a:p>
            <a:pPr eaLnBrk="1" hangingPunct="1">
              <a:lnSpc>
                <a:spcPct val="90000"/>
              </a:lnSpc>
            </a:pPr>
            <a:r>
              <a:rPr lang="en-US" altLang="en-US" sz="2000" smtClean="0"/>
              <a:t>8 – Existing and proposed riser location and/or stand-off brackets based on the clock face (refer to riser diagram)</a:t>
            </a:r>
          </a:p>
          <a:p>
            <a:pPr eaLnBrk="1" hangingPunct="1">
              <a:lnSpc>
                <a:spcPct val="90000"/>
              </a:lnSpc>
            </a:pPr>
            <a:r>
              <a:rPr lang="en-US" altLang="en-US" sz="2000" smtClean="0"/>
              <a:t>9 – Comments</a:t>
            </a:r>
          </a:p>
          <a:p>
            <a:pPr eaLnBrk="1" hangingPunct="1">
              <a:lnSpc>
                <a:spcPct val="90000"/>
              </a:lnSpc>
            </a:pPr>
            <a:r>
              <a:rPr lang="en-US" altLang="en-US" sz="2000" smtClean="0"/>
              <a:t>10 – Date</a:t>
            </a:r>
          </a:p>
          <a:p>
            <a:pPr eaLnBrk="1" hangingPunct="1">
              <a:lnSpc>
                <a:spcPct val="90000"/>
              </a:lnSpc>
            </a:pPr>
            <a:r>
              <a:rPr lang="en-US" altLang="en-US" sz="2000" smtClean="0"/>
              <a:t>11 – Accounting Information</a:t>
            </a:r>
          </a:p>
          <a:p>
            <a:pPr eaLnBrk="1" hangingPunct="1">
              <a:lnSpc>
                <a:spcPct val="90000"/>
              </a:lnSpc>
            </a:pPr>
            <a:endParaRPr lang="en-US" altLang="en-US" sz="2400" smtClean="0"/>
          </a:p>
          <a:p>
            <a:pPr eaLnBrk="1" hangingPunct="1">
              <a:lnSpc>
                <a:spcPct val="90000"/>
              </a:lnSpc>
            </a:pPr>
            <a:endParaRPr lang="en-US" altLang="en-US"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Riser Diagram</a:t>
            </a:r>
          </a:p>
        </p:txBody>
      </p:sp>
      <p:pic>
        <p:nvPicPr>
          <p:cNvPr id="51203" name="Picture 4"/>
          <p:cNvPicPr>
            <a:picLocks noChangeAspect="1" noChangeArrowheads="1"/>
          </p:cNvPicPr>
          <p:nvPr/>
        </p:nvPicPr>
        <p:blipFill>
          <a:blip r:embed="rId3" cstate="print"/>
          <a:srcRect/>
          <a:stretch>
            <a:fillRect/>
          </a:stretch>
        </p:blipFill>
        <p:spPr bwMode="auto">
          <a:xfrm>
            <a:off x="457200" y="1981200"/>
            <a:ext cx="8235950" cy="3338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15"/>
          <p:cNvSpPr>
            <a:spLocks noChangeShapeType="1"/>
          </p:cNvSpPr>
          <p:nvPr/>
        </p:nvSpPr>
        <p:spPr bwMode="auto">
          <a:xfrm flipH="1">
            <a:off x="6477000" y="3505200"/>
            <a:ext cx="685800" cy="838200"/>
          </a:xfrm>
          <a:prstGeom prst="line">
            <a:avLst/>
          </a:prstGeom>
          <a:noFill/>
          <a:ln w="9525">
            <a:solidFill>
              <a:schemeClr val="tx1"/>
            </a:solidFill>
            <a:round/>
            <a:headEnd/>
            <a:tailEnd/>
          </a:ln>
        </p:spPr>
        <p:txBody>
          <a:bodyPr/>
          <a:lstStyle/>
          <a:p>
            <a:endParaRPr lang="en-US"/>
          </a:p>
        </p:txBody>
      </p:sp>
      <p:sp>
        <p:nvSpPr>
          <p:cNvPr id="17411" name="Line 13"/>
          <p:cNvSpPr>
            <a:spLocks noChangeShapeType="1"/>
          </p:cNvSpPr>
          <p:nvPr/>
        </p:nvSpPr>
        <p:spPr bwMode="auto">
          <a:xfrm>
            <a:off x="5410200" y="2209800"/>
            <a:ext cx="1219200" cy="685800"/>
          </a:xfrm>
          <a:prstGeom prst="line">
            <a:avLst/>
          </a:prstGeom>
          <a:noFill/>
          <a:ln w="9525">
            <a:solidFill>
              <a:schemeClr val="tx1"/>
            </a:solidFill>
            <a:round/>
            <a:headEnd/>
            <a:tailEnd/>
          </a:ln>
        </p:spPr>
        <p:txBody>
          <a:bodyPr/>
          <a:lstStyle/>
          <a:p>
            <a:endParaRPr lang="en-US"/>
          </a:p>
        </p:txBody>
      </p:sp>
      <p:sp>
        <p:nvSpPr>
          <p:cNvPr id="17413" name="Line 20"/>
          <p:cNvSpPr>
            <a:spLocks noChangeShapeType="1"/>
          </p:cNvSpPr>
          <p:nvPr/>
        </p:nvSpPr>
        <p:spPr bwMode="auto">
          <a:xfrm flipH="1">
            <a:off x="1143000" y="2209800"/>
            <a:ext cx="2133600" cy="2133600"/>
          </a:xfrm>
          <a:prstGeom prst="line">
            <a:avLst/>
          </a:prstGeom>
          <a:noFill/>
          <a:ln w="9525">
            <a:solidFill>
              <a:schemeClr val="tx1"/>
            </a:solidFill>
            <a:round/>
            <a:headEnd/>
            <a:tailEnd/>
          </a:ln>
        </p:spPr>
        <p:txBody>
          <a:bodyPr/>
          <a:lstStyle/>
          <a:p>
            <a:endParaRPr lang="en-US"/>
          </a:p>
        </p:txBody>
      </p:sp>
      <p:sp>
        <p:nvSpPr>
          <p:cNvPr id="17414" name="Rectangle 2"/>
          <p:cNvSpPr>
            <a:spLocks noGrp="1" noChangeArrowheads="1"/>
          </p:cNvSpPr>
          <p:nvPr>
            <p:ph type="title"/>
          </p:nvPr>
        </p:nvSpPr>
        <p:spPr/>
        <p:txBody>
          <a:bodyPr/>
          <a:lstStyle/>
          <a:p>
            <a:pPr eaLnBrk="1" hangingPunct="1"/>
            <a:r>
              <a:rPr lang="en-US" altLang="en-US" smtClean="0"/>
              <a:t>Office Staff</a:t>
            </a:r>
          </a:p>
        </p:txBody>
      </p:sp>
      <p:sp>
        <p:nvSpPr>
          <p:cNvPr id="17415" name="Text Box 4"/>
          <p:cNvSpPr txBox="1">
            <a:spLocks noChangeArrowheads="1"/>
          </p:cNvSpPr>
          <p:nvPr/>
        </p:nvSpPr>
        <p:spPr bwMode="auto">
          <a:xfrm>
            <a:off x="3124200" y="1752600"/>
            <a:ext cx="3048000" cy="4857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dirty="0"/>
              <a:t>Manager of Operations</a:t>
            </a:r>
          </a:p>
        </p:txBody>
      </p:sp>
      <p:sp>
        <p:nvSpPr>
          <p:cNvPr id="17417" name="Text Box 6"/>
          <p:cNvSpPr txBox="1">
            <a:spLocks noChangeArrowheads="1"/>
          </p:cNvSpPr>
          <p:nvPr/>
        </p:nvSpPr>
        <p:spPr bwMode="auto">
          <a:xfrm>
            <a:off x="2057400" y="4343400"/>
            <a:ext cx="1676400" cy="523220"/>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dirty="0"/>
              <a:t>Administrative Aide </a:t>
            </a:r>
            <a:r>
              <a:rPr lang="en-US" altLang="en-US" sz="1400" dirty="0" smtClean="0"/>
              <a:t>/Billing </a:t>
            </a:r>
            <a:r>
              <a:rPr lang="en-US" altLang="en-US" sz="1400" dirty="0"/>
              <a:t>Associate</a:t>
            </a:r>
          </a:p>
        </p:txBody>
      </p:sp>
      <p:sp>
        <p:nvSpPr>
          <p:cNvPr id="17419" name="Text Box 8"/>
          <p:cNvSpPr txBox="1">
            <a:spLocks noChangeArrowheads="1"/>
          </p:cNvSpPr>
          <p:nvPr/>
        </p:nvSpPr>
        <p:spPr bwMode="auto">
          <a:xfrm>
            <a:off x="304800" y="4343400"/>
            <a:ext cx="1676400" cy="523220"/>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dirty="0"/>
              <a:t>Billing Associate </a:t>
            </a:r>
            <a:r>
              <a:rPr lang="en-US" altLang="en-US" sz="1400" dirty="0" smtClean="0"/>
              <a:t>/Website </a:t>
            </a:r>
            <a:r>
              <a:rPr lang="en-US" altLang="en-US" sz="1400" dirty="0"/>
              <a:t>Assistant</a:t>
            </a:r>
          </a:p>
        </p:txBody>
      </p:sp>
      <p:sp>
        <p:nvSpPr>
          <p:cNvPr id="17420" name="Text Box 9"/>
          <p:cNvSpPr txBox="1">
            <a:spLocks noChangeArrowheads="1"/>
          </p:cNvSpPr>
          <p:nvPr/>
        </p:nvSpPr>
        <p:spPr bwMode="auto">
          <a:xfrm>
            <a:off x="3810000" y="4343400"/>
            <a:ext cx="1676400" cy="523220"/>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dirty="0"/>
              <a:t>Billing </a:t>
            </a:r>
            <a:r>
              <a:rPr lang="en-US" altLang="en-US" sz="1400" dirty="0" smtClean="0"/>
              <a:t>Associate/</a:t>
            </a:r>
            <a:br>
              <a:rPr lang="en-US" altLang="en-US" sz="1400" dirty="0" smtClean="0"/>
            </a:br>
            <a:r>
              <a:rPr lang="en-US" altLang="en-US" sz="1400" dirty="0" smtClean="0"/>
              <a:t>Transcriber</a:t>
            </a:r>
            <a:endParaRPr lang="en-US" altLang="en-US" sz="1400" dirty="0"/>
          </a:p>
        </p:txBody>
      </p:sp>
      <p:sp>
        <p:nvSpPr>
          <p:cNvPr id="17421" name="Text Box 10"/>
          <p:cNvSpPr txBox="1">
            <a:spLocks noChangeArrowheads="1"/>
          </p:cNvSpPr>
          <p:nvPr/>
        </p:nvSpPr>
        <p:spPr bwMode="auto">
          <a:xfrm>
            <a:off x="5562600" y="4343400"/>
            <a:ext cx="1676400" cy="333375"/>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a:t>Billing Associate</a:t>
            </a:r>
          </a:p>
        </p:txBody>
      </p:sp>
      <p:sp>
        <p:nvSpPr>
          <p:cNvPr id="17422" name="Text Box 11"/>
          <p:cNvSpPr txBox="1">
            <a:spLocks noChangeArrowheads="1"/>
          </p:cNvSpPr>
          <p:nvPr/>
        </p:nvSpPr>
        <p:spPr bwMode="auto">
          <a:xfrm>
            <a:off x="7315200" y="4343400"/>
            <a:ext cx="1676400" cy="523220"/>
          </a:xfrm>
          <a:prstGeom prst="rect">
            <a:avLst/>
          </a:prstGeom>
          <a:solidFill>
            <a:schemeClr val="bg1"/>
          </a:solidFill>
          <a:ln w="28575">
            <a:solidFill>
              <a:schemeClr val="tx1"/>
            </a:solidFill>
            <a:miter lim="800000"/>
            <a:headEnd/>
            <a:tailEnd/>
          </a:ln>
        </p:spPr>
        <p:txBody>
          <a:bodyPr>
            <a:spAutoFit/>
          </a:bodyPr>
          <a:lstStyle/>
          <a:p>
            <a:pPr>
              <a:spcBef>
                <a:spcPct val="50000"/>
              </a:spcBef>
            </a:pPr>
            <a:r>
              <a:rPr lang="en-US" altLang="en-US" sz="1400" dirty="0"/>
              <a:t>Billing </a:t>
            </a:r>
            <a:r>
              <a:rPr lang="en-US" altLang="en-US" sz="1400" dirty="0" smtClean="0"/>
              <a:t>Associate/ </a:t>
            </a:r>
            <a:r>
              <a:rPr lang="en-US" altLang="en-US" sz="1400" dirty="0"/>
              <a:t>Payroll</a:t>
            </a:r>
          </a:p>
        </p:txBody>
      </p:sp>
      <p:sp>
        <p:nvSpPr>
          <p:cNvPr id="17423" name="Line 14"/>
          <p:cNvSpPr>
            <a:spLocks noChangeShapeType="1"/>
          </p:cNvSpPr>
          <p:nvPr/>
        </p:nvSpPr>
        <p:spPr bwMode="auto">
          <a:xfrm>
            <a:off x="7467600" y="3505200"/>
            <a:ext cx="457200" cy="838200"/>
          </a:xfrm>
          <a:prstGeom prst="line">
            <a:avLst/>
          </a:prstGeom>
          <a:noFill/>
          <a:ln w="9525">
            <a:solidFill>
              <a:schemeClr val="tx1"/>
            </a:solidFill>
            <a:round/>
            <a:headEnd/>
            <a:tailEnd/>
          </a:ln>
        </p:spPr>
        <p:txBody>
          <a:bodyPr/>
          <a:lstStyle/>
          <a:p>
            <a:endParaRPr lang="en-US"/>
          </a:p>
        </p:txBody>
      </p:sp>
      <p:sp>
        <p:nvSpPr>
          <p:cNvPr id="17424" name="Line 16"/>
          <p:cNvSpPr>
            <a:spLocks noChangeShapeType="1"/>
          </p:cNvSpPr>
          <p:nvPr/>
        </p:nvSpPr>
        <p:spPr bwMode="auto">
          <a:xfrm flipH="1">
            <a:off x="5029200" y="3505200"/>
            <a:ext cx="1371600" cy="838200"/>
          </a:xfrm>
          <a:prstGeom prst="line">
            <a:avLst/>
          </a:prstGeom>
          <a:noFill/>
          <a:ln w="9525">
            <a:solidFill>
              <a:schemeClr val="tx1"/>
            </a:solidFill>
            <a:round/>
            <a:headEnd/>
            <a:tailEnd/>
          </a:ln>
        </p:spPr>
        <p:txBody>
          <a:bodyPr/>
          <a:lstStyle/>
          <a:p>
            <a:endParaRPr lang="en-US"/>
          </a:p>
        </p:txBody>
      </p:sp>
      <p:sp>
        <p:nvSpPr>
          <p:cNvPr id="17425" name="Line 17"/>
          <p:cNvSpPr>
            <a:spLocks noChangeShapeType="1"/>
          </p:cNvSpPr>
          <p:nvPr/>
        </p:nvSpPr>
        <p:spPr bwMode="auto">
          <a:xfrm flipH="1">
            <a:off x="3352800" y="3505200"/>
            <a:ext cx="2743200" cy="838200"/>
          </a:xfrm>
          <a:prstGeom prst="line">
            <a:avLst/>
          </a:prstGeom>
          <a:noFill/>
          <a:ln w="9525">
            <a:solidFill>
              <a:schemeClr val="tx1"/>
            </a:solidFill>
            <a:round/>
            <a:headEnd/>
            <a:tailEnd/>
          </a:ln>
        </p:spPr>
        <p:txBody>
          <a:bodyPr/>
          <a:lstStyle/>
          <a:p>
            <a:endParaRPr lang="en-US"/>
          </a:p>
        </p:txBody>
      </p:sp>
      <p:sp>
        <p:nvSpPr>
          <p:cNvPr id="17426" name="Line 18"/>
          <p:cNvSpPr>
            <a:spLocks noChangeShapeType="1"/>
          </p:cNvSpPr>
          <p:nvPr/>
        </p:nvSpPr>
        <p:spPr bwMode="auto">
          <a:xfrm flipH="1">
            <a:off x="1524000" y="3505200"/>
            <a:ext cx="4114800" cy="838200"/>
          </a:xfrm>
          <a:prstGeom prst="line">
            <a:avLst/>
          </a:prstGeom>
          <a:noFill/>
          <a:ln w="9525">
            <a:solidFill>
              <a:schemeClr val="tx1"/>
            </a:solidFill>
            <a:round/>
            <a:headEnd/>
            <a:tailEnd/>
          </a:ln>
        </p:spPr>
        <p:txBody>
          <a:bodyPr/>
          <a:lstStyle/>
          <a:p>
            <a:endParaRPr lang="en-US"/>
          </a:p>
        </p:txBody>
      </p:sp>
      <p:sp>
        <p:nvSpPr>
          <p:cNvPr id="17416" name="Text Box 5"/>
          <p:cNvSpPr txBox="1">
            <a:spLocks noChangeArrowheads="1"/>
          </p:cNvSpPr>
          <p:nvPr/>
        </p:nvSpPr>
        <p:spPr bwMode="auto">
          <a:xfrm>
            <a:off x="5334000" y="2790825"/>
            <a:ext cx="2514600" cy="738664"/>
          </a:xfrm>
          <a:prstGeom prst="rect">
            <a:avLst/>
          </a:prstGeom>
          <a:solidFill>
            <a:schemeClr val="bg1"/>
          </a:solidFill>
          <a:ln w="28575">
            <a:solidFill>
              <a:schemeClr val="tx1"/>
            </a:solidFill>
            <a:miter lim="800000"/>
            <a:headEnd/>
            <a:tailEnd/>
          </a:ln>
        </p:spPr>
        <p:txBody>
          <a:bodyPr wrap="square">
            <a:spAutoFit/>
          </a:bodyPr>
          <a:lstStyle/>
          <a:p>
            <a:pPr algn="ctr">
              <a:spcBef>
                <a:spcPct val="50000"/>
              </a:spcBef>
            </a:pPr>
            <a:r>
              <a:rPr lang="en-US" altLang="en-US" sz="2000" dirty="0" smtClean="0"/>
              <a:t>Billing Supervisor</a:t>
            </a:r>
            <a:r>
              <a:rPr lang="en-US" altLang="en-US" sz="2200" dirty="0" smtClean="0"/>
              <a:t/>
            </a:r>
            <a:br>
              <a:rPr lang="en-US" altLang="en-US" sz="2200" dirty="0" smtClean="0"/>
            </a:br>
            <a:endParaRPr lang="en-US" altLang="en-US" sz="2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219200"/>
            <a:ext cx="7772400" cy="1143000"/>
          </a:xfrm>
        </p:spPr>
        <p:txBody>
          <a:bodyPr/>
          <a:lstStyle/>
          <a:p>
            <a:pPr eaLnBrk="1" hangingPunct="1"/>
            <a:r>
              <a:rPr lang="en-US" altLang="en-US" smtClean="0"/>
              <a:t>Form 9 Required Data</a:t>
            </a:r>
          </a:p>
        </p:txBody>
      </p:sp>
      <p:pic>
        <p:nvPicPr>
          <p:cNvPr id="52227" name="Picture 19"/>
          <p:cNvPicPr>
            <a:picLocks noChangeAspect="1" noChangeArrowheads="1"/>
          </p:cNvPicPr>
          <p:nvPr/>
        </p:nvPicPr>
        <p:blipFill>
          <a:blip r:embed="rId3" cstate="print"/>
          <a:srcRect/>
          <a:stretch>
            <a:fillRect/>
          </a:stretch>
        </p:blipFill>
        <p:spPr bwMode="auto">
          <a:xfrm>
            <a:off x="304800" y="533400"/>
            <a:ext cx="8305800" cy="4408488"/>
          </a:xfrm>
          <a:prstGeom prst="rect">
            <a:avLst/>
          </a:prstGeom>
          <a:noFill/>
          <a:ln w="9525">
            <a:noFill/>
            <a:miter lim="800000"/>
            <a:headEnd/>
            <a:tailEnd/>
          </a:ln>
        </p:spPr>
      </p:pic>
      <p:pic>
        <p:nvPicPr>
          <p:cNvPr id="52228" name="Picture 24"/>
          <p:cNvPicPr>
            <a:picLocks noChangeAspect="1" noChangeArrowheads="1"/>
          </p:cNvPicPr>
          <p:nvPr/>
        </p:nvPicPr>
        <p:blipFill>
          <a:blip r:embed="rId4" cstate="print"/>
          <a:srcRect/>
          <a:stretch>
            <a:fillRect/>
          </a:stretch>
        </p:blipFill>
        <p:spPr bwMode="auto">
          <a:xfrm>
            <a:off x="287338" y="533400"/>
            <a:ext cx="8475662" cy="5029200"/>
          </a:xfrm>
          <a:prstGeom prst="rect">
            <a:avLst/>
          </a:prstGeom>
          <a:noFill/>
          <a:ln w="9525">
            <a:noFill/>
            <a:miter lim="800000"/>
            <a:headEnd/>
            <a:tailEnd/>
          </a:ln>
        </p:spPr>
      </p:pic>
      <p:sp>
        <p:nvSpPr>
          <p:cNvPr id="52229" name="Oval 4"/>
          <p:cNvSpPr>
            <a:spLocks noChangeArrowheads="1"/>
          </p:cNvSpPr>
          <p:nvPr/>
        </p:nvSpPr>
        <p:spPr bwMode="auto">
          <a:xfrm>
            <a:off x="2057400" y="838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1</a:t>
            </a:r>
          </a:p>
        </p:txBody>
      </p:sp>
      <p:sp>
        <p:nvSpPr>
          <p:cNvPr id="52230" name="Oval 5"/>
          <p:cNvSpPr>
            <a:spLocks noChangeArrowheads="1"/>
          </p:cNvSpPr>
          <p:nvPr/>
        </p:nvSpPr>
        <p:spPr bwMode="auto">
          <a:xfrm>
            <a:off x="4572000" y="3886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6</a:t>
            </a:r>
          </a:p>
        </p:txBody>
      </p:sp>
      <p:sp>
        <p:nvSpPr>
          <p:cNvPr id="52231" name="Oval 6"/>
          <p:cNvSpPr>
            <a:spLocks noChangeArrowheads="1"/>
          </p:cNvSpPr>
          <p:nvPr/>
        </p:nvSpPr>
        <p:spPr bwMode="auto">
          <a:xfrm>
            <a:off x="4038600" y="3581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5</a:t>
            </a:r>
          </a:p>
        </p:txBody>
      </p:sp>
      <p:sp>
        <p:nvSpPr>
          <p:cNvPr id="52232" name="Oval 7"/>
          <p:cNvSpPr>
            <a:spLocks noChangeArrowheads="1"/>
          </p:cNvSpPr>
          <p:nvPr/>
        </p:nvSpPr>
        <p:spPr bwMode="auto">
          <a:xfrm>
            <a:off x="1371600" y="3581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4</a:t>
            </a:r>
          </a:p>
        </p:txBody>
      </p:sp>
      <p:sp>
        <p:nvSpPr>
          <p:cNvPr id="52233" name="Oval 8"/>
          <p:cNvSpPr>
            <a:spLocks noChangeArrowheads="1"/>
          </p:cNvSpPr>
          <p:nvPr/>
        </p:nvSpPr>
        <p:spPr bwMode="auto">
          <a:xfrm>
            <a:off x="1066800" y="1905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3</a:t>
            </a:r>
          </a:p>
        </p:txBody>
      </p:sp>
      <p:sp>
        <p:nvSpPr>
          <p:cNvPr id="52234" name="Oval 9"/>
          <p:cNvSpPr>
            <a:spLocks noChangeArrowheads="1"/>
          </p:cNvSpPr>
          <p:nvPr/>
        </p:nvSpPr>
        <p:spPr bwMode="auto">
          <a:xfrm>
            <a:off x="1066800" y="1524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2</a:t>
            </a:r>
          </a:p>
        </p:txBody>
      </p:sp>
      <p:sp>
        <p:nvSpPr>
          <p:cNvPr id="52235" name="Oval 10"/>
          <p:cNvSpPr>
            <a:spLocks noChangeArrowheads="1"/>
          </p:cNvSpPr>
          <p:nvPr/>
        </p:nvSpPr>
        <p:spPr bwMode="auto">
          <a:xfrm>
            <a:off x="6858000" y="3886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7</a:t>
            </a:r>
          </a:p>
        </p:txBody>
      </p:sp>
      <p:sp>
        <p:nvSpPr>
          <p:cNvPr id="52236" name="Oval 11"/>
          <p:cNvSpPr>
            <a:spLocks noChangeArrowheads="1"/>
          </p:cNvSpPr>
          <p:nvPr/>
        </p:nvSpPr>
        <p:spPr bwMode="auto">
          <a:xfrm>
            <a:off x="1600200" y="4419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52237" name="Oval 12"/>
          <p:cNvSpPr>
            <a:spLocks noChangeArrowheads="1"/>
          </p:cNvSpPr>
          <p:nvPr/>
        </p:nvSpPr>
        <p:spPr bwMode="auto">
          <a:xfrm>
            <a:off x="2133600" y="5105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9</a:t>
            </a:r>
          </a:p>
        </p:txBody>
      </p:sp>
      <p:sp>
        <p:nvSpPr>
          <p:cNvPr id="52238" name="Oval 13"/>
          <p:cNvSpPr>
            <a:spLocks noChangeArrowheads="1"/>
          </p:cNvSpPr>
          <p:nvPr/>
        </p:nvSpPr>
        <p:spPr bwMode="auto">
          <a:xfrm>
            <a:off x="4419600" y="4419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52239" name="Oval 14"/>
          <p:cNvSpPr>
            <a:spLocks noChangeArrowheads="1"/>
          </p:cNvSpPr>
          <p:nvPr/>
        </p:nvSpPr>
        <p:spPr bwMode="auto">
          <a:xfrm>
            <a:off x="7391400" y="4419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52240" name="Oval 15"/>
          <p:cNvSpPr>
            <a:spLocks noChangeArrowheads="1"/>
          </p:cNvSpPr>
          <p:nvPr/>
        </p:nvSpPr>
        <p:spPr bwMode="auto">
          <a:xfrm>
            <a:off x="4038600" y="1524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2</a:t>
            </a:r>
          </a:p>
        </p:txBody>
      </p:sp>
      <p:sp>
        <p:nvSpPr>
          <p:cNvPr id="52241" name="Oval 16"/>
          <p:cNvSpPr>
            <a:spLocks noChangeArrowheads="1"/>
          </p:cNvSpPr>
          <p:nvPr/>
        </p:nvSpPr>
        <p:spPr bwMode="auto">
          <a:xfrm>
            <a:off x="7467600" y="1524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2</a:t>
            </a:r>
          </a:p>
        </p:txBody>
      </p:sp>
      <p:sp>
        <p:nvSpPr>
          <p:cNvPr id="52242" name="Oval 17"/>
          <p:cNvSpPr>
            <a:spLocks noChangeArrowheads="1"/>
          </p:cNvSpPr>
          <p:nvPr/>
        </p:nvSpPr>
        <p:spPr bwMode="auto">
          <a:xfrm>
            <a:off x="4038600" y="1905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3</a:t>
            </a:r>
          </a:p>
        </p:txBody>
      </p:sp>
      <p:sp>
        <p:nvSpPr>
          <p:cNvPr id="52243" name="Oval 18"/>
          <p:cNvSpPr>
            <a:spLocks noChangeArrowheads="1"/>
          </p:cNvSpPr>
          <p:nvPr/>
        </p:nvSpPr>
        <p:spPr bwMode="auto">
          <a:xfrm>
            <a:off x="7467600" y="19050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3</a:t>
            </a:r>
          </a:p>
        </p:txBody>
      </p:sp>
      <p:sp>
        <p:nvSpPr>
          <p:cNvPr id="52244" name="Oval 4"/>
          <p:cNvSpPr>
            <a:spLocks noChangeArrowheads="1"/>
          </p:cNvSpPr>
          <p:nvPr/>
        </p:nvSpPr>
        <p:spPr bwMode="auto">
          <a:xfrm>
            <a:off x="990600" y="838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10</a:t>
            </a:r>
          </a:p>
        </p:txBody>
      </p:sp>
      <p:sp>
        <p:nvSpPr>
          <p:cNvPr id="52245" name="Oval 4"/>
          <p:cNvSpPr>
            <a:spLocks noChangeArrowheads="1"/>
          </p:cNvSpPr>
          <p:nvPr/>
        </p:nvSpPr>
        <p:spPr bwMode="auto">
          <a:xfrm>
            <a:off x="7467600" y="838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11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219200"/>
            <a:ext cx="7772400" cy="1143000"/>
          </a:xfrm>
        </p:spPr>
        <p:txBody>
          <a:bodyPr/>
          <a:lstStyle/>
          <a:p>
            <a:pPr eaLnBrk="1" hangingPunct="1"/>
            <a:r>
              <a:rPr lang="en-US" altLang="en-US" smtClean="0"/>
              <a:t>Form 9 Required Data</a:t>
            </a:r>
          </a:p>
        </p:txBody>
      </p:sp>
      <p:pic>
        <p:nvPicPr>
          <p:cNvPr id="53251" name="Picture 4"/>
          <p:cNvPicPr>
            <a:picLocks noChangeAspect="1" noChangeArrowheads="1"/>
          </p:cNvPicPr>
          <p:nvPr/>
        </p:nvPicPr>
        <p:blipFill>
          <a:blip r:embed="rId3" cstate="print"/>
          <a:srcRect/>
          <a:stretch>
            <a:fillRect/>
          </a:stretch>
        </p:blipFill>
        <p:spPr bwMode="auto">
          <a:xfrm>
            <a:off x="304800" y="533400"/>
            <a:ext cx="8439150" cy="49768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2057400"/>
            <a:ext cx="7772400" cy="1143000"/>
          </a:xfrm>
        </p:spPr>
        <p:txBody>
          <a:bodyPr/>
          <a:lstStyle/>
          <a:p>
            <a:pPr eaLnBrk="1" hangingPunct="1"/>
            <a:r>
              <a:rPr lang="en-US" altLang="en-US" smtClean="0"/>
              <a:t>Generic Form 48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438400" y="304800"/>
            <a:ext cx="4343400" cy="1143000"/>
          </a:xfrm>
        </p:spPr>
        <p:txBody>
          <a:bodyPr/>
          <a:lstStyle/>
          <a:p>
            <a:pPr eaLnBrk="1" hangingPunct="1"/>
            <a:r>
              <a:rPr lang="en-US" altLang="en-US" smtClean="0"/>
              <a:t>Sample Form 48</a:t>
            </a:r>
          </a:p>
        </p:txBody>
      </p:sp>
      <p:pic>
        <p:nvPicPr>
          <p:cNvPr id="55299" name="Picture 6"/>
          <p:cNvPicPr>
            <a:picLocks noChangeAspect="1" noChangeArrowheads="1"/>
          </p:cNvPicPr>
          <p:nvPr/>
        </p:nvPicPr>
        <p:blipFill>
          <a:blip r:embed="rId3" cstate="print"/>
          <a:srcRect/>
          <a:stretch>
            <a:fillRect/>
          </a:stretch>
        </p:blipFill>
        <p:spPr bwMode="auto">
          <a:xfrm>
            <a:off x="1676400" y="0"/>
            <a:ext cx="5791200" cy="684371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Form 48 Headings</a:t>
            </a:r>
            <a:br>
              <a:rPr lang="en-US" altLang="en-US" smtClean="0"/>
            </a:br>
            <a:r>
              <a:rPr lang="en-US" altLang="en-US" smtClean="0"/>
              <a:t>Required Data</a:t>
            </a:r>
          </a:p>
        </p:txBody>
      </p:sp>
      <p:sp>
        <p:nvSpPr>
          <p:cNvPr id="56323" name="Rectangle 3"/>
          <p:cNvSpPr>
            <a:spLocks noGrp="1" noChangeArrowheads="1"/>
          </p:cNvSpPr>
          <p:nvPr>
            <p:ph type="body" idx="1"/>
          </p:nvPr>
        </p:nvSpPr>
        <p:spPr/>
        <p:txBody>
          <a:bodyPr/>
          <a:lstStyle/>
          <a:p>
            <a:pPr eaLnBrk="1" hangingPunct="1">
              <a:buFontTx/>
              <a:buNone/>
            </a:pPr>
            <a:r>
              <a:rPr lang="en-US" altLang="en-US" smtClean="0"/>
              <a:t>1 - Codes for other owners on JPA</a:t>
            </a:r>
          </a:p>
          <a:p>
            <a:pPr eaLnBrk="1" hangingPunct="1">
              <a:buFontTx/>
              <a:buNone/>
            </a:pPr>
            <a:r>
              <a:rPr lang="en-US" altLang="en-US" sz="1800" smtClean="0"/>
              <a:t>NOTE:  It is easier to type in all owner codes from the JPA.  Highlight or circle the code of the owner to which each F48 is sent.</a:t>
            </a:r>
            <a:endParaRPr lang="en-US" altLang="en-US" smtClean="0"/>
          </a:p>
          <a:p>
            <a:pPr eaLnBrk="1" hangingPunct="1">
              <a:buFontTx/>
              <a:buNone/>
            </a:pPr>
            <a:r>
              <a:rPr lang="en-US" altLang="en-US" smtClean="0"/>
              <a:t>2 – F48 mailing date</a:t>
            </a:r>
          </a:p>
          <a:p>
            <a:pPr eaLnBrk="1" hangingPunct="1">
              <a:buFontTx/>
              <a:buNone/>
            </a:pPr>
            <a:r>
              <a:rPr lang="en-US" altLang="en-US" smtClean="0"/>
              <a:t>3 – JPA Number</a:t>
            </a:r>
          </a:p>
          <a:p>
            <a:pPr eaLnBrk="1" hangingPunct="1">
              <a:buFontTx/>
              <a:buNone/>
            </a:pPr>
            <a:r>
              <a:rPr lang="en-US" altLang="en-US" smtClean="0"/>
              <a:t>4 – Utility Representative</a:t>
            </a:r>
          </a:p>
          <a:p>
            <a:pPr eaLnBrk="1" hangingPunct="1">
              <a:buFontTx/>
              <a:buNone/>
            </a:pPr>
            <a:endParaRPr lang="en-US" alt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76800" y="304800"/>
            <a:ext cx="2438400" cy="5410200"/>
          </a:xfrm>
        </p:spPr>
        <p:txBody>
          <a:bodyPr/>
          <a:lstStyle/>
          <a:p>
            <a:pPr eaLnBrk="1" hangingPunct="1"/>
            <a:r>
              <a:rPr lang="en-US" altLang="en-US" smtClean="0"/>
              <a:t>Form 48 Headings Required Data</a:t>
            </a:r>
          </a:p>
        </p:txBody>
      </p:sp>
      <p:pic>
        <p:nvPicPr>
          <p:cNvPr id="57347" name="Picture 11"/>
          <p:cNvPicPr>
            <a:picLocks noChangeAspect="1" noChangeArrowheads="1"/>
          </p:cNvPicPr>
          <p:nvPr/>
        </p:nvPicPr>
        <p:blipFill>
          <a:blip r:embed="rId3" cstate="print"/>
          <a:srcRect/>
          <a:stretch>
            <a:fillRect/>
          </a:stretch>
        </p:blipFill>
        <p:spPr bwMode="auto">
          <a:xfrm>
            <a:off x="4276725" y="76200"/>
            <a:ext cx="4791075" cy="5638800"/>
          </a:xfrm>
          <a:prstGeom prst="rect">
            <a:avLst/>
          </a:prstGeom>
          <a:noFill/>
          <a:ln w="9525">
            <a:noFill/>
            <a:miter lim="800000"/>
            <a:headEnd/>
            <a:tailEnd/>
          </a:ln>
        </p:spPr>
      </p:pic>
      <p:pic>
        <p:nvPicPr>
          <p:cNvPr id="57348" name="Picture 13"/>
          <p:cNvPicPr>
            <a:picLocks noChangeAspect="1" noChangeArrowheads="1"/>
          </p:cNvPicPr>
          <p:nvPr/>
        </p:nvPicPr>
        <p:blipFill>
          <a:blip r:embed="rId4" cstate="print"/>
          <a:srcRect/>
          <a:stretch>
            <a:fillRect/>
          </a:stretch>
        </p:blipFill>
        <p:spPr bwMode="auto">
          <a:xfrm>
            <a:off x="95250" y="2047875"/>
            <a:ext cx="7524750" cy="2905125"/>
          </a:xfrm>
          <a:prstGeom prst="rect">
            <a:avLst/>
          </a:prstGeom>
          <a:noFill/>
          <a:ln w="19050">
            <a:solidFill>
              <a:schemeClr val="tx1"/>
            </a:solidFill>
            <a:miter lim="800000"/>
            <a:headEnd/>
            <a:tailEnd/>
          </a:ln>
        </p:spPr>
      </p:pic>
      <p:sp>
        <p:nvSpPr>
          <p:cNvPr id="57349" name="Oval 9"/>
          <p:cNvSpPr>
            <a:spLocks noChangeArrowheads="1"/>
          </p:cNvSpPr>
          <p:nvPr/>
        </p:nvSpPr>
        <p:spPr bwMode="auto">
          <a:xfrm>
            <a:off x="838200" y="4038600"/>
            <a:ext cx="533400" cy="228600"/>
          </a:xfrm>
          <a:prstGeom prst="ellipse">
            <a:avLst/>
          </a:prstGeom>
          <a:solidFill>
            <a:schemeClr val="accent1"/>
          </a:solidFill>
          <a:ln w="9525">
            <a:solidFill>
              <a:schemeClr val="tx1"/>
            </a:solidFill>
            <a:round/>
            <a:headEnd/>
            <a:tailEnd/>
          </a:ln>
        </p:spPr>
        <p:txBody>
          <a:bodyPr wrap="none" anchor="ctr"/>
          <a:lstStyle/>
          <a:p>
            <a:pPr algn="ctr"/>
            <a:r>
              <a:rPr lang="en-US" altLang="en-US" sz="2000"/>
              <a:t>1</a:t>
            </a:r>
          </a:p>
        </p:txBody>
      </p:sp>
      <p:sp>
        <p:nvSpPr>
          <p:cNvPr id="57350" name="Oval 10"/>
          <p:cNvSpPr>
            <a:spLocks noChangeArrowheads="1"/>
          </p:cNvSpPr>
          <p:nvPr/>
        </p:nvSpPr>
        <p:spPr bwMode="auto">
          <a:xfrm>
            <a:off x="3276600" y="3048000"/>
            <a:ext cx="533400" cy="228600"/>
          </a:xfrm>
          <a:prstGeom prst="ellipse">
            <a:avLst/>
          </a:prstGeom>
          <a:solidFill>
            <a:schemeClr val="accent1"/>
          </a:solidFill>
          <a:ln w="9525">
            <a:solidFill>
              <a:schemeClr val="tx1"/>
            </a:solidFill>
            <a:round/>
            <a:headEnd/>
            <a:tailEnd/>
          </a:ln>
        </p:spPr>
        <p:txBody>
          <a:bodyPr wrap="none" anchor="ctr"/>
          <a:lstStyle/>
          <a:p>
            <a:pPr algn="ctr"/>
            <a:r>
              <a:rPr lang="en-US" altLang="en-US" sz="2000"/>
              <a:t>2</a:t>
            </a:r>
          </a:p>
        </p:txBody>
      </p:sp>
      <p:sp>
        <p:nvSpPr>
          <p:cNvPr id="57351" name="Oval 11"/>
          <p:cNvSpPr>
            <a:spLocks noChangeArrowheads="1"/>
          </p:cNvSpPr>
          <p:nvPr/>
        </p:nvSpPr>
        <p:spPr bwMode="auto">
          <a:xfrm>
            <a:off x="6248400" y="2743200"/>
            <a:ext cx="609600" cy="228600"/>
          </a:xfrm>
          <a:prstGeom prst="ellipse">
            <a:avLst/>
          </a:prstGeom>
          <a:solidFill>
            <a:schemeClr val="accent1"/>
          </a:solidFill>
          <a:ln w="9525">
            <a:solidFill>
              <a:schemeClr val="tx1"/>
            </a:solidFill>
            <a:round/>
            <a:headEnd/>
            <a:tailEnd/>
          </a:ln>
        </p:spPr>
        <p:txBody>
          <a:bodyPr wrap="none" anchor="ctr"/>
          <a:lstStyle/>
          <a:p>
            <a:pPr algn="ctr"/>
            <a:r>
              <a:rPr lang="en-US" altLang="en-US" sz="2000"/>
              <a:t>3</a:t>
            </a:r>
          </a:p>
        </p:txBody>
      </p:sp>
      <p:sp>
        <p:nvSpPr>
          <p:cNvPr id="57352" name="Oval 12"/>
          <p:cNvSpPr>
            <a:spLocks noChangeArrowheads="1"/>
          </p:cNvSpPr>
          <p:nvPr/>
        </p:nvSpPr>
        <p:spPr bwMode="auto">
          <a:xfrm>
            <a:off x="990600" y="3505200"/>
            <a:ext cx="533400" cy="228600"/>
          </a:xfrm>
          <a:prstGeom prst="ellipse">
            <a:avLst/>
          </a:prstGeom>
          <a:solidFill>
            <a:schemeClr val="accent1"/>
          </a:solidFill>
          <a:ln w="9525">
            <a:solidFill>
              <a:schemeClr val="tx1"/>
            </a:solidFill>
            <a:round/>
            <a:headEnd/>
            <a:tailEnd/>
          </a:ln>
        </p:spPr>
        <p:txBody>
          <a:bodyPr wrap="none" anchor="ctr"/>
          <a:lstStyle/>
          <a:p>
            <a:pPr algn="ctr"/>
            <a:r>
              <a:rPr lang="en-US" altLang="en-US" sz="2000"/>
              <a:t>4</a:t>
            </a:r>
          </a:p>
        </p:txBody>
      </p:sp>
      <p:sp>
        <p:nvSpPr>
          <p:cNvPr id="57353" name="AutoShape 15"/>
          <p:cNvSpPr>
            <a:spLocks noChangeArrowheads="1"/>
          </p:cNvSpPr>
          <p:nvPr/>
        </p:nvSpPr>
        <p:spPr bwMode="auto">
          <a:xfrm>
            <a:off x="4267200" y="76200"/>
            <a:ext cx="4800600" cy="1676400"/>
          </a:xfrm>
          <a:prstGeom prst="roundRect">
            <a:avLst>
              <a:gd name="adj" fmla="val 16667"/>
            </a:avLst>
          </a:prstGeom>
          <a:noFill/>
          <a:ln w="38100">
            <a:solidFill>
              <a:srgbClr val="FF0000"/>
            </a:solidFill>
            <a:round/>
            <a:headEnd/>
            <a:tailEnd/>
          </a:ln>
        </p:spPr>
        <p:txBody>
          <a:bodyPr wrap="none" anchor="ctr"/>
          <a:lstStyle/>
          <a:p>
            <a:endParaRPr lang="en-US" altLang="en-US"/>
          </a:p>
        </p:txBody>
      </p:sp>
      <p:sp>
        <p:nvSpPr>
          <p:cNvPr id="57354" name="Line 8"/>
          <p:cNvSpPr>
            <a:spLocks noChangeShapeType="1"/>
          </p:cNvSpPr>
          <p:nvPr/>
        </p:nvSpPr>
        <p:spPr bwMode="auto">
          <a:xfrm flipH="1">
            <a:off x="3200400" y="1143000"/>
            <a:ext cx="1066800" cy="9144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76800" y="304800"/>
            <a:ext cx="2438400" cy="5410200"/>
          </a:xfrm>
        </p:spPr>
        <p:txBody>
          <a:bodyPr/>
          <a:lstStyle/>
          <a:p>
            <a:pPr eaLnBrk="1" hangingPunct="1"/>
            <a:r>
              <a:rPr lang="en-US" altLang="en-US" smtClean="0"/>
              <a:t>Form 48 Headings Required Data</a:t>
            </a:r>
          </a:p>
        </p:txBody>
      </p:sp>
      <p:pic>
        <p:nvPicPr>
          <p:cNvPr id="58371" name="Picture 11"/>
          <p:cNvPicPr>
            <a:picLocks noChangeAspect="1" noChangeArrowheads="1"/>
          </p:cNvPicPr>
          <p:nvPr/>
        </p:nvPicPr>
        <p:blipFill>
          <a:blip r:embed="rId3" cstate="print"/>
          <a:srcRect/>
          <a:stretch>
            <a:fillRect/>
          </a:stretch>
        </p:blipFill>
        <p:spPr bwMode="auto">
          <a:xfrm>
            <a:off x="4276725" y="76200"/>
            <a:ext cx="4791075" cy="5638800"/>
          </a:xfrm>
          <a:prstGeom prst="rect">
            <a:avLst/>
          </a:prstGeom>
          <a:noFill/>
          <a:ln w="9525">
            <a:noFill/>
            <a:miter lim="800000"/>
            <a:headEnd/>
            <a:tailEnd/>
          </a:ln>
        </p:spPr>
      </p:pic>
      <p:sp>
        <p:nvSpPr>
          <p:cNvPr id="58372" name="AutoShape 15"/>
          <p:cNvSpPr>
            <a:spLocks noChangeArrowheads="1"/>
          </p:cNvSpPr>
          <p:nvPr/>
        </p:nvSpPr>
        <p:spPr bwMode="auto">
          <a:xfrm>
            <a:off x="4267200" y="76200"/>
            <a:ext cx="4800600" cy="1676400"/>
          </a:xfrm>
          <a:prstGeom prst="roundRect">
            <a:avLst>
              <a:gd name="adj" fmla="val 16667"/>
            </a:avLst>
          </a:prstGeom>
          <a:noFill/>
          <a:ln w="38100">
            <a:solidFill>
              <a:srgbClr val="FF0000"/>
            </a:solidFill>
            <a:round/>
            <a:headEnd/>
            <a:tailEnd/>
          </a:ln>
        </p:spPr>
        <p:txBody>
          <a:bodyPr wrap="none" anchor="ctr"/>
          <a:lstStyle/>
          <a:p>
            <a:endParaRPr lang="en-US" altLang="en-US"/>
          </a:p>
        </p:txBody>
      </p:sp>
      <p:pic>
        <p:nvPicPr>
          <p:cNvPr id="58373" name="Picture 8"/>
          <p:cNvPicPr>
            <a:picLocks noChangeAspect="1" noChangeArrowheads="1"/>
          </p:cNvPicPr>
          <p:nvPr/>
        </p:nvPicPr>
        <p:blipFill>
          <a:blip r:embed="rId4" cstate="print"/>
          <a:srcRect/>
          <a:stretch>
            <a:fillRect/>
          </a:stretch>
        </p:blipFill>
        <p:spPr bwMode="auto">
          <a:xfrm>
            <a:off x="76200" y="2057400"/>
            <a:ext cx="7562850" cy="2905125"/>
          </a:xfrm>
          <a:prstGeom prst="rect">
            <a:avLst/>
          </a:prstGeom>
          <a:noFill/>
          <a:ln w="15875">
            <a:solidFill>
              <a:schemeClr val="tx1"/>
            </a:solidFill>
            <a:miter lim="800000"/>
            <a:headEnd/>
            <a:tailEnd/>
          </a:ln>
        </p:spPr>
      </p:pic>
      <p:sp>
        <p:nvSpPr>
          <p:cNvPr id="58374" name="Line 8"/>
          <p:cNvSpPr>
            <a:spLocks noChangeShapeType="1"/>
          </p:cNvSpPr>
          <p:nvPr/>
        </p:nvSpPr>
        <p:spPr bwMode="auto">
          <a:xfrm flipH="1">
            <a:off x="3200400" y="1066800"/>
            <a:ext cx="1219200" cy="9906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Form 48 Operation Required Data</a:t>
            </a:r>
          </a:p>
        </p:txBody>
      </p:sp>
      <p:sp>
        <p:nvSpPr>
          <p:cNvPr id="59395" name="Rectangle 3"/>
          <p:cNvSpPr>
            <a:spLocks noGrp="1" noChangeArrowheads="1"/>
          </p:cNvSpPr>
          <p:nvPr>
            <p:ph type="body" idx="1"/>
          </p:nvPr>
        </p:nvSpPr>
        <p:spPr/>
        <p:txBody>
          <a:bodyPr/>
          <a:lstStyle/>
          <a:p>
            <a:pPr eaLnBrk="1" hangingPunct="1">
              <a:spcBef>
                <a:spcPct val="0"/>
              </a:spcBef>
              <a:buFontTx/>
              <a:buNone/>
            </a:pPr>
            <a:r>
              <a:rPr lang="en-US" altLang="en-US" sz="2800" smtClean="0"/>
              <a:t>5 - The operations are clearly described.  Operation 12 is most commonly used. It indicates construction was completed as indicated on the F2 and F7. Must list poles on Form 48.</a:t>
            </a:r>
          </a:p>
          <a:p>
            <a:pPr eaLnBrk="1" hangingPunct="1">
              <a:spcBef>
                <a:spcPct val="0"/>
              </a:spcBef>
              <a:buFontTx/>
              <a:buNone/>
            </a:pPr>
            <a:r>
              <a:rPr lang="en-US" altLang="en-US" sz="2800" smtClean="0"/>
              <a:t>6 – Operation 11 is used for partially completed work. Poles must be listed.</a:t>
            </a:r>
          </a:p>
          <a:p>
            <a:pPr eaLnBrk="1" hangingPunct="1">
              <a:spcBef>
                <a:spcPct val="0"/>
              </a:spcBef>
              <a:buFontTx/>
              <a:buNone/>
            </a:pPr>
            <a:endParaRPr lang="en-US" altLang="en-US" sz="2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9"/>
          <p:cNvSpPr>
            <a:spLocks noGrp="1" noChangeArrowheads="1"/>
          </p:cNvSpPr>
          <p:nvPr>
            <p:ph type="title"/>
          </p:nvPr>
        </p:nvSpPr>
        <p:spPr>
          <a:xfrm>
            <a:off x="990600" y="3352800"/>
            <a:ext cx="4495800" cy="1143000"/>
          </a:xfrm>
        </p:spPr>
        <p:txBody>
          <a:bodyPr/>
          <a:lstStyle/>
          <a:p>
            <a:pPr eaLnBrk="1" hangingPunct="1"/>
            <a:r>
              <a:rPr lang="en-US" altLang="en-US" smtClean="0"/>
              <a:t>Form 48 Operation Required Data</a:t>
            </a:r>
          </a:p>
        </p:txBody>
      </p:sp>
      <p:pic>
        <p:nvPicPr>
          <p:cNvPr id="60419" name="Picture 6"/>
          <p:cNvPicPr>
            <a:picLocks noChangeAspect="1" noChangeArrowheads="1"/>
          </p:cNvPicPr>
          <p:nvPr/>
        </p:nvPicPr>
        <p:blipFill>
          <a:blip r:embed="rId3" cstate="print"/>
          <a:srcRect/>
          <a:stretch>
            <a:fillRect/>
          </a:stretch>
        </p:blipFill>
        <p:spPr bwMode="auto">
          <a:xfrm>
            <a:off x="5503863" y="90488"/>
            <a:ext cx="3533775" cy="4176712"/>
          </a:xfrm>
          <a:prstGeom prst="rect">
            <a:avLst/>
          </a:prstGeom>
          <a:noFill/>
          <a:ln w="9525">
            <a:noFill/>
            <a:miter lim="800000"/>
            <a:headEnd/>
            <a:tailEnd/>
          </a:ln>
        </p:spPr>
      </p:pic>
      <p:pic>
        <p:nvPicPr>
          <p:cNvPr id="60420" name="Picture 10"/>
          <p:cNvPicPr>
            <a:picLocks noChangeAspect="1" noChangeArrowheads="1"/>
          </p:cNvPicPr>
          <p:nvPr/>
        </p:nvPicPr>
        <p:blipFill>
          <a:blip r:embed="rId4" cstate="print"/>
          <a:srcRect/>
          <a:stretch>
            <a:fillRect/>
          </a:stretch>
        </p:blipFill>
        <p:spPr bwMode="auto">
          <a:xfrm>
            <a:off x="76200" y="2835275"/>
            <a:ext cx="8458200" cy="2879725"/>
          </a:xfrm>
          <a:prstGeom prst="rect">
            <a:avLst/>
          </a:prstGeom>
          <a:noFill/>
          <a:ln w="19050">
            <a:solidFill>
              <a:schemeClr val="tx1"/>
            </a:solidFill>
            <a:miter lim="800000"/>
            <a:headEnd/>
            <a:tailEnd/>
          </a:ln>
        </p:spPr>
      </p:pic>
      <p:sp>
        <p:nvSpPr>
          <p:cNvPr id="60421" name="Line 6"/>
          <p:cNvSpPr>
            <a:spLocks noChangeShapeType="1"/>
          </p:cNvSpPr>
          <p:nvPr/>
        </p:nvSpPr>
        <p:spPr bwMode="auto">
          <a:xfrm flipH="1">
            <a:off x="4267200" y="2057400"/>
            <a:ext cx="1143000" cy="762000"/>
          </a:xfrm>
          <a:prstGeom prst="line">
            <a:avLst/>
          </a:prstGeom>
          <a:noFill/>
          <a:ln w="38100">
            <a:solidFill>
              <a:srgbClr val="FF0000"/>
            </a:solidFill>
            <a:round/>
            <a:headEnd/>
            <a:tailEnd type="triangle" w="med" len="med"/>
          </a:ln>
        </p:spPr>
        <p:txBody>
          <a:bodyPr/>
          <a:lstStyle/>
          <a:p>
            <a:endParaRPr lang="en-US"/>
          </a:p>
        </p:txBody>
      </p:sp>
      <p:sp>
        <p:nvSpPr>
          <p:cNvPr id="60422" name="AutoShape 11"/>
          <p:cNvSpPr>
            <a:spLocks/>
          </p:cNvSpPr>
          <p:nvPr/>
        </p:nvSpPr>
        <p:spPr bwMode="auto">
          <a:xfrm>
            <a:off x="8153400" y="3048000"/>
            <a:ext cx="304800" cy="2057400"/>
          </a:xfrm>
          <a:prstGeom prst="rightBrace">
            <a:avLst>
              <a:gd name="adj1" fmla="val 26281"/>
              <a:gd name="adj2" fmla="val 50000"/>
            </a:avLst>
          </a:prstGeom>
          <a:noFill/>
          <a:ln w="25400">
            <a:solidFill>
              <a:schemeClr val="accent1"/>
            </a:solidFill>
            <a:round/>
            <a:headEnd/>
            <a:tailEnd/>
          </a:ln>
        </p:spPr>
        <p:txBody>
          <a:bodyPr wrap="none" anchor="ctr"/>
          <a:lstStyle/>
          <a:p>
            <a:endParaRPr lang="en-US" altLang="en-US"/>
          </a:p>
        </p:txBody>
      </p:sp>
      <p:sp>
        <p:nvSpPr>
          <p:cNvPr id="60423" name="Oval 12"/>
          <p:cNvSpPr>
            <a:spLocks noChangeArrowheads="1"/>
          </p:cNvSpPr>
          <p:nvPr/>
        </p:nvSpPr>
        <p:spPr bwMode="auto">
          <a:xfrm>
            <a:off x="4572000" y="5029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a:t>6</a:t>
            </a:r>
          </a:p>
        </p:txBody>
      </p:sp>
      <p:sp>
        <p:nvSpPr>
          <p:cNvPr id="60424" name="AutoShape 13"/>
          <p:cNvSpPr>
            <a:spLocks noChangeArrowheads="1"/>
          </p:cNvSpPr>
          <p:nvPr/>
        </p:nvSpPr>
        <p:spPr bwMode="auto">
          <a:xfrm>
            <a:off x="5410200" y="1295400"/>
            <a:ext cx="3733800" cy="1143000"/>
          </a:xfrm>
          <a:prstGeom prst="roundRect">
            <a:avLst>
              <a:gd name="adj" fmla="val 16667"/>
            </a:avLst>
          </a:prstGeom>
          <a:noFill/>
          <a:ln w="38100">
            <a:solidFill>
              <a:srgbClr val="FF0000"/>
            </a:solidFill>
            <a:round/>
            <a:headEnd/>
            <a:tailEnd/>
          </a:ln>
        </p:spPr>
        <p:txBody>
          <a:bodyPr wrap="none" anchor="ctr"/>
          <a:lstStyle/>
          <a:p>
            <a:endParaRPr lang="en-US" altLang="en-US"/>
          </a:p>
        </p:txBody>
      </p:sp>
      <p:sp>
        <p:nvSpPr>
          <p:cNvPr id="60425" name="Oval 10"/>
          <p:cNvSpPr>
            <a:spLocks noChangeArrowheads="1"/>
          </p:cNvSpPr>
          <p:nvPr/>
        </p:nvSpPr>
        <p:spPr bwMode="auto">
          <a:xfrm>
            <a:off x="8458200" y="3886200"/>
            <a:ext cx="609600" cy="457200"/>
          </a:xfrm>
          <a:prstGeom prst="ellipse">
            <a:avLst/>
          </a:prstGeom>
          <a:solidFill>
            <a:schemeClr val="accent1"/>
          </a:solidFill>
          <a:ln w="9525">
            <a:solidFill>
              <a:schemeClr val="tx1"/>
            </a:solidFill>
            <a:round/>
            <a:headEnd/>
            <a:tailEnd/>
          </a:ln>
        </p:spPr>
        <p:txBody>
          <a:bodyPr wrap="none" anchor="ctr"/>
          <a:lstStyle/>
          <a:p>
            <a:pPr algn="ctr"/>
            <a:r>
              <a:rPr lang="en-US" altLang="en-US"/>
              <a:t>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Form 48 Pole Information Required Data</a:t>
            </a:r>
          </a:p>
        </p:txBody>
      </p:sp>
      <p:sp>
        <p:nvSpPr>
          <p:cNvPr id="61443" name="Rectangle 3"/>
          <p:cNvSpPr>
            <a:spLocks noGrp="1" noChangeArrowheads="1"/>
          </p:cNvSpPr>
          <p:nvPr>
            <p:ph type="body" idx="1"/>
          </p:nvPr>
        </p:nvSpPr>
        <p:spPr/>
        <p:txBody>
          <a:bodyPr/>
          <a:lstStyle/>
          <a:p>
            <a:pPr eaLnBrk="1" hangingPunct="1">
              <a:spcBef>
                <a:spcPct val="0"/>
              </a:spcBef>
              <a:buFontTx/>
              <a:buNone/>
            </a:pPr>
            <a:r>
              <a:rPr lang="en-US" altLang="en-US" sz="2800" smtClean="0"/>
              <a:t>7 – Form 2 page number</a:t>
            </a:r>
          </a:p>
          <a:p>
            <a:pPr eaLnBrk="1" hangingPunct="1">
              <a:spcBef>
                <a:spcPct val="0"/>
              </a:spcBef>
              <a:buFontTx/>
              <a:buNone/>
            </a:pPr>
            <a:r>
              <a:rPr lang="en-US" altLang="en-US" sz="2800" smtClean="0"/>
              <a:t>8 – Form 2 line number</a:t>
            </a:r>
          </a:p>
          <a:p>
            <a:pPr eaLnBrk="1" hangingPunct="1">
              <a:spcBef>
                <a:spcPct val="0"/>
              </a:spcBef>
              <a:buFontTx/>
              <a:buNone/>
            </a:pPr>
            <a:r>
              <a:rPr lang="en-US" altLang="en-US" sz="2800" smtClean="0"/>
              <a:t>9 – Pole Number</a:t>
            </a:r>
          </a:p>
          <a:p>
            <a:pPr eaLnBrk="1" hangingPunct="1">
              <a:spcBef>
                <a:spcPct val="0"/>
              </a:spcBef>
              <a:buFontTx/>
              <a:buNone/>
            </a:pPr>
            <a:r>
              <a:rPr lang="en-US" altLang="en-US" sz="2800" smtClean="0"/>
              <a:t>10 – Individual operations done on that pole</a:t>
            </a:r>
          </a:p>
          <a:p>
            <a:pPr eaLnBrk="1" hangingPunct="1">
              <a:spcBef>
                <a:spcPct val="0"/>
              </a:spcBef>
              <a:buFontTx/>
              <a:buNone/>
            </a:pPr>
            <a:r>
              <a:rPr lang="en-US" altLang="en-US" sz="2800" smtClean="0"/>
              <a:t>11 – Remarks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Members</a:t>
            </a:r>
          </a:p>
        </p:txBody>
      </p:sp>
      <p:graphicFrame>
        <p:nvGraphicFramePr>
          <p:cNvPr id="17491" name="Group 83"/>
          <p:cNvGraphicFramePr>
            <a:graphicFrameLocks noGrp="1"/>
          </p:cNvGraphicFramePr>
          <p:nvPr/>
        </p:nvGraphicFramePr>
        <p:xfrm>
          <a:off x="381000" y="1600200"/>
          <a:ext cx="8229600" cy="5110167"/>
        </p:xfrm>
        <a:graphic>
          <a:graphicData uri="http://schemas.openxmlformats.org/drawingml/2006/table">
            <a:tbl>
              <a:tblPr/>
              <a:tblGrid>
                <a:gridCol w="4114800"/>
                <a:gridCol w="4114800"/>
              </a:tblGrid>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Southern California Edison (E)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AT&amp;T California (H &amp; 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83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Verizon California (VZ)</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Los Angeles (M)</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8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Anaheim (D)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Riverside (J)</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8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Glendale (A)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Pasadena (MP)</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83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Burbank (B)</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Arial" charset="0"/>
                          <a:cs typeface="Times New Roman" charset="0"/>
                        </a:rPr>
                        <a:t>Golden State Water Company (SCW)</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MCI Metro/ATS (ATS)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Arial" charset="0"/>
                          <a:cs typeface="Times New Roman" charset="0"/>
                        </a:rPr>
                        <a:t>Verizon Wireless (ATC)</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Colton (F)</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Arial" charset="0"/>
                          <a:cs typeface="Times New Roman" charset="0"/>
                        </a:rPr>
                        <a:t>City of Azusa (MA)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AT&amp;T Mobility (LAC)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Arial" charset="0"/>
                          <a:cs typeface="Times New Roman" charset="0"/>
                        </a:rPr>
                        <a:t>City of Lompoc (LLW)</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1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M-Power</a:t>
                      </a:r>
                      <a:r>
                        <a:rPr lang="en-US" sz="1400" b="1" dirty="0" smtClean="0"/>
                        <a:t>/</a:t>
                      </a:r>
                      <a:r>
                        <a:rPr lang="en-US" sz="1400" b="1" dirty="0" err="1" smtClean="0"/>
                        <a:t>Telepacific</a:t>
                      </a:r>
                      <a:r>
                        <a:rPr lang="en-US" sz="1400" b="1" dirty="0" smtClean="0"/>
                        <a:t> Communications </a:t>
                      </a:r>
                      <a:r>
                        <a:rPr kumimoji="0" lang="en-US" altLang="en-US" sz="1300" b="1" i="0" u="none" strike="noStrike" cap="none" normalizeH="0" baseline="0" dirty="0" smtClean="0">
                          <a:ln>
                            <a:noFill/>
                          </a:ln>
                          <a:solidFill>
                            <a:schemeClr val="tx1"/>
                          </a:solidFill>
                          <a:effectLst/>
                          <a:latin typeface="Arial" charset="0"/>
                          <a:cs typeface="Times New Roman" charset="0"/>
                        </a:rPr>
                        <a:t>(ICG)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MCI Telecommunications (MCI)</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83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T-Mobile USA Inc. (PBM)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Arial" charset="0"/>
                          <a:cs typeface="Times New Roman" charset="0"/>
                        </a:rPr>
                        <a:t>Sprint Nextel Corporation (SPR)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Time Warner Cable (TWN &amp; TWS)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XO Communications (NXT)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32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Vernon (V)</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City of Banning (COB)</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83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Crown Castle NG West Inc. (NG)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err="1" smtClean="0">
                          <a:ln>
                            <a:noFill/>
                          </a:ln>
                          <a:solidFill>
                            <a:schemeClr val="tx1"/>
                          </a:solidFill>
                          <a:effectLst/>
                          <a:latin typeface="Arial" charset="0"/>
                          <a:cs typeface="Times New Roman" charset="0"/>
                        </a:rPr>
                        <a:t>NewPath</a:t>
                      </a:r>
                      <a:r>
                        <a:rPr kumimoji="0" lang="en-US" altLang="en-US" sz="1300" b="1" i="0" u="none" strike="noStrike" cap="none" normalizeH="0" baseline="0" dirty="0" smtClean="0">
                          <a:ln>
                            <a:noFill/>
                          </a:ln>
                          <a:solidFill>
                            <a:schemeClr val="tx1"/>
                          </a:solidFill>
                          <a:effectLst/>
                          <a:latin typeface="Arial" charset="0"/>
                          <a:cs typeface="Times New Roman" charset="0"/>
                        </a:rPr>
                        <a:t> Networks (NPN)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Sprint Communications L.P. (FON)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Times New Roman" charset="0"/>
                        </a:rPr>
                        <a:t>ATC Outdoor DAS, LLC (AMT)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300" b="1" i="0" u="none" strike="noStrike" cap="none" normalizeH="0" baseline="0" dirty="0" err="1" smtClean="0">
                          <a:ln>
                            <a:noFill/>
                          </a:ln>
                          <a:solidFill>
                            <a:schemeClr val="tx1"/>
                          </a:solidFill>
                          <a:effectLst/>
                          <a:latin typeface="Arial" charset="0"/>
                          <a:cs typeface="Times New Roman" charset="0"/>
                        </a:rPr>
                        <a:t>ExteNet</a:t>
                      </a:r>
                      <a:r>
                        <a:rPr kumimoji="0" lang="en-US" altLang="en-US" sz="1300" b="1" i="0" u="none" strike="noStrike" cap="none" normalizeH="0" baseline="0" dirty="0" smtClean="0">
                          <a:ln>
                            <a:noFill/>
                          </a:ln>
                          <a:solidFill>
                            <a:schemeClr val="tx1"/>
                          </a:solidFill>
                          <a:effectLst/>
                          <a:latin typeface="Arial" charset="0"/>
                          <a:cs typeface="Times New Roman" charset="0"/>
                        </a:rPr>
                        <a:t> Systems, Inc. (EXT)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300" b="1" i="0" u="none" strike="noStrike" cap="none" normalizeH="0" baseline="0" dirty="0" smtClean="0">
                          <a:ln>
                            <a:noFill/>
                          </a:ln>
                          <a:solidFill>
                            <a:schemeClr val="tx1"/>
                          </a:solidFill>
                          <a:effectLst/>
                          <a:latin typeface="Arial" charset="0"/>
                          <a:cs typeface="Times New Roman" charset="0"/>
                        </a:rPr>
                        <a:t>CA-CLEC, LLC (CCI)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300" b="1" i="0" u="none" strike="noStrike" cap="none" normalizeH="0" baseline="0" dirty="0" smtClean="0">
                          <a:ln>
                            <a:noFill/>
                          </a:ln>
                          <a:solidFill>
                            <a:schemeClr val="tx1"/>
                          </a:solidFill>
                          <a:effectLst/>
                          <a:latin typeface="Arial" charset="0"/>
                          <a:cs typeface="Times New Roman" charset="0"/>
                        </a:rPr>
                        <a:t>Teleport Communications America, LLC (TCA)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300" b="1" i="0" u="none" strike="noStrike" cap="none" normalizeH="0" baseline="0" dirty="0" smtClean="0">
                          <a:ln>
                            <a:noFill/>
                          </a:ln>
                          <a:solidFill>
                            <a:schemeClr val="tx1"/>
                          </a:solidFill>
                          <a:effectLst/>
                          <a:latin typeface="Arial" charset="0"/>
                          <a:cs typeface="Times New Roman" charset="0"/>
                        </a:rPr>
                        <a:t>Frontier Communications (FTR)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0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300" b="1" i="0" u="none" strike="noStrike" cap="none" normalizeH="0" baseline="0" dirty="0" err="1" smtClean="0">
                          <a:ln>
                            <a:noFill/>
                          </a:ln>
                          <a:solidFill>
                            <a:schemeClr val="tx1"/>
                          </a:solidFill>
                          <a:effectLst/>
                          <a:latin typeface="Arial" charset="0"/>
                          <a:cs typeface="Times New Roman" charset="0"/>
                        </a:rPr>
                        <a:t>MetroPCS</a:t>
                      </a:r>
                      <a:r>
                        <a:rPr kumimoji="0" lang="en-US" altLang="en-US" sz="1300" b="1" i="0" u="none" strike="noStrike" cap="none" normalizeH="0" baseline="0" dirty="0" smtClean="0">
                          <a:ln>
                            <a:noFill/>
                          </a:ln>
                          <a:solidFill>
                            <a:schemeClr val="tx1"/>
                          </a:solidFill>
                          <a:effectLst/>
                          <a:latin typeface="Arial" charset="0"/>
                          <a:cs typeface="Times New Roman" charset="0"/>
                        </a:rPr>
                        <a:t> California, LLC (PCS)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300" b="1" i="0" u="none" strike="noStrike" cap="none" normalizeH="0" baseline="0" dirty="0" smtClean="0">
                        <a:ln>
                          <a:noFill/>
                        </a:ln>
                        <a:solidFill>
                          <a:schemeClr val="tx1"/>
                        </a:solidFill>
                        <a:effectLst/>
                        <a:latin typeface="Arial" charset="0"/>
                        <a:cs typeface="Times New Roman"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
          <p:cNvPicPr>
            <a:picLocks noChangeAspect="1" noChangeArrowheads="1"/>
          </p:cNvPicPr>
          <p:nvPr/>
        </p:nvPicPr>
        <p:blipFill>
          <a:blip r:embed="rId3" cstate="print"/>
          <a:srcRect/>
          <a:stretch>
            <a:fillRect/>
          </a:stretch>
        </p:blipFill>
        <p:spPr bwMode="auto">
          <a:xfrm>
            <a:off x="4911725" y="1905000"/>
            <a:ext cx="4117975" cy="4867275"/>
          </a:xfrm>
          <a:prstGeom prst="rect">
            <a:avLst/>
          </a:prstGeom>
          <a:noFill/>
          <a:ln w="9525">
            <a:noFill/>
            <a:miter lim="800000"/>
            <a:headEnd/>
            <a:tailEnd/>
          </a:ln>
        </p:spPr>
      </p:pic>
      <p:sp>
        <p:nvSpPr>
          <p:cNvPr id="62467" name="Rectangle 2"/>
          <p:cNvSpPr>
            <a:spLocks noGrp="1" noChangeArrowheads="1"/>
          </p:cNvSpPr>
          <p:nvPr>
            <p:ph type="title"/>
          </p:nvPr>
        </p:nvSpPr>
        <p:spPr>
          <a:xfrm>
            <a:off x="1066800" y="2057400"/>
            <a:ext cx="3886200" cy="1981200"/>
          </a:xfrm>
        </p:spPr>
        <p:txBody>
          <a:bodyPr/>
          <a:lstStyle/>
          <a:p>
            <a:pPr eaLnBrk="1" hangingPunct="1"/>
            <a:r>
              <a:rPr lang="en-US" altLang="en-US" smtClean="0"/>
              <a:t>Form 48 Operation Required Data</a:t>
            </a:r>
          </a:p>
        </p:txBody>
      </p:sp>
      <p:pic>
        <p:nvPicPr>
          <p:cNvPr id="62468" name="Picture 16"/>
          <p:cNvPicPr>
            <a:picLocks noChangeAspect="1" noChangeArrowheads="1"/>
          </p:cNvPicPr>
          <p:nvPr/>
        </p:nvPicPr>
        <p:blipFill>
          <a:blip r:embed="rId4" cstate="print"/>
          <a:srcRect/>
          <a:stretch>
            <a:fillRect/>
          </a:stretch>
        </p:blipFill>
        <p:spPr bwMode="auto">
          <a:xfrm>
            <a:off x="95250" y="95250"/>
            <a:ext cx="7524750" cy="4095750"/>
          </a:xfrm>
          <a:prstGeom prst="rect">
            <a:avLst/>
          </a:prstGeom>
          <a:noFill/>
          <a:ln w="19050">
            <a:solidFill>
              <a:schemeClr val="tx1"/>
            </a:solidFill>
            <a:miter lim="800000"/>
            <a:headEnd/>
            <a:tailEnd/>
          </a:ln>
        </p:spPr>
      </p:pic>
      <p:sp>
        <p:nvSpPr>
          <p:cNvPr id="62469" name="Line 5"/>
          <p:cNvSpPr>
            <a:spLocks noChangeShapeType="1"/>
          </p:cNvSpPr>
          <p:nvPr/>
        </p:nvSpPr>
        <p:spPr bwMode="auto">
          <a:xfrm flipH="1" flipV="1">
            <a:off x="4267200" y="4191000"/>
            <a:ext cx="685800" cy="609600"/>
          </a:xfrm>
          <a:prstGeom prst="line">
            <a:avLst/>
          </a:prstGeom>
          <a:noFill/>
          <a:ln w="38100">
            <a:solidFill>
              <a:srgbClr val="FF0000"/>
            </a:solidFill>
            <a:round/>
            <a:headEnd/>
            <a:tailEnd type="triangle" w="med" len="med"/>
          </a:ln>
        </p:spPr>
        <p:txBody>
          <a:bodyPr/>
          <a:lstStyle/>
          <a:p>
            <a:endParaRPr lang="en-US"/>
          </a:p>
        </p:txBody>
      </p:sp>
      <p:sp>
        <p:nvSpPr>
          <p:cNvPr id="62470" name="Oval 8"/>
          <p:cNvSpPr>
            <a:spLocks noChangeArrowheads="1"/>
          </p:cNvSpPr>
          <p:nvPr/>
        </p:nvSpPr>
        <p:spPr bwMode="auto">
          <a:xfrm>
            <a:off x="152400" y="914400"/>
            <a:ext cx="381000" cy="304800"/>
          </a:xfrm>
          <a:prstGeom prst="ellipse">
            <a:avLst/>
          </a:prstGeom>
          <a:solidFill>
            <a:schemeClr val="accent1"/>
          </a:solidFill>
          <a:ln w="9525">
            <a:solidFill>
              <a:schemeClr val="tx1"/>
            </a:solidFill>
            <a:round/>
            <a:headEnd/>
            <a:tailEnd/>
          </a:ln>
        </p:spPr>
        <p:txBody>
          <a:bodyPr wrap="none" anchor="ctr"/>
          <a:lstStyle/>
          <a:p>
            <a:pPr algn="ctr"/>
            <a:r>
              <a:rPr lang="en-US" altLang="en-US"/>
              <a:t>7</a:t>
            </a:r>
          </a:p>
        </p:txBody>
      </p:sp>
      <p:sp>
        <p:nvSpPr>
          <p:cNvPr id="62471" name="Oval 9"/>
          <p:cNvSpPr>
            <a:spLocks noChangeArrowheads="1"/>
          </p:cNvSpPr>
          <p:nvPr/>
        </p:nvSpPr>
        <p:spPr bwMode="auto">
          <a:xfrm>
            <a:off x="685800" y="914400"/>
            <a:ext cx="381000" cy="3048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62472" name="Oval 13"/>
          <p:cNvSpPr>
            <a:spLocks noChangeArrowheads="1"/>
          </p:cNvSpPr>
          <p:nvPr/>
        </p:nvSpPr>
        <p:spPr bwMode="auto">
          <a:xfrm>
            <a:off x="1066800" y="2819400"/>
            <a:ext cx="381000" cy="304800"/>
          </a:xfrm>
          <a:prstGeom prst="ellipse">
            <a:avLst/>
          </a:prstGeom>
          <a:solidFill>
            <a:schemeClr val="accent1"/>
          </a:solidFill>
          <a:ln w="9525">
            <a:solidFill>
              <a:schemeClr val="tx1"/>
            </a:solidFill>
            <a:round/>
            <a:headEnd/>
            <a:tailEnd/>
          </a:ln>
        </p:spPr>
        <p:txBody>
          <a:bodyPr wrap="none" anchor="ctr"/>
          <a:lstStyle/>
          <a:p>
            <a:pPr algn="ctr"/>
            <a:r>
              <a:rPr lang="en-US" altLang="en-US"/>
              <a:t>11</a:t>
            </a:r>
          </a:p>
        </p:txBody>
      </p:sp>
      <p:sp>
        <p:nvSpPr>
          <p:cNvPr id="62473" name="Oval 14"/>
          <p:cNvSpPr>
            <a:spLocks noChangeArrowheads="1"/>
          </p:cNvSpPr>
          <p:nvPr/>
        </p:nvSpPr>
        <p:spPr bwMode="auto">
          <a:xfrm>
            <a:off x="1371600" y="914400"/>
            <a:ext cx="381000" cy="304800"/>
          </a:xfrm>
          <a:prstGeom prst="ellipse">
            <a:avLst/>
          </a:prstGeom>
          <a:solidFill>
            <a:schemeClr val="accent1"/>
          </a:solidFill>
          <a:ln w="9525">
            <a:solidFill>
              <a:schemeClr val="tx1"/>
            </a:solidFill>
            <a:round/>
            <a:headEnd/>
            <a:tailEnd/>
          </a:ln>
        </p:spPr>
        <p:txBody>
          <a:bodyPr wrap="none" anchor="ctr"/>
          <a:lstStyle/>
          <a:p>
            <a:pPr algn="ctr"/>
            <a:r>
              <a:rPr lang="en-US" altLang="en-US"/>
              <a:t>9</a:t>
            </a:r>
          </a:p>
        </p:txBody>
      </p:sp>
      <p:sp>
        <p:nvSpPr>
          <p:cNvPr id="62474" name="Oval 15"/>
          <p:cNvSpPr>
            <a:spLocks noChangeArrowheads="1"/>
          </p:cNvSpPr>
          <p:nvPr/>
        </p:nvSpPr>
        <p:spPr bwMode="auto">
          <a:xfrm>
            <a:off x="2133600" y="914400"/>
            <a:ext cx="381000" cy="304800"/>
          </a:xfrm>
          <a:prstGeom prst="ellipse">
            <a:avLst/>
          </a:prstGeom>
          <a:solidFill>
            <a:schemeClr val="accent1"/>
          </a:solidFill>
          <a:ln w="9525">
            <a:solidFill>
              <a:schemeClr val="tx1"/>
            </a:solidFill>
            <a:round/>
            <a:headEnd/>
            <a:tailEnd/>
          </a:ln>
        </p:spPr>
        <p:txBody>
          <a:bodyPr wrap="none" anchor="ctr"/>
          <a:lstStyle/>
          <a:p>
            <a:pPr algn="ctr"/>
            <a:r>
              <a:rPr lang="en-US" altLang="en-US"/>
              <a:t>10</a:t>
            </a:r>
          </a:p>
        </p:txBody>
      </p:sp>
      <p:sp>
        <p:nvSpPr>
          <p:cNvPr id="62475" name="AutoShape 16"/>
          <p:cNvSpPr>
            <a:spLocks noChangeArrowheads="1"/>
          </p:cNvSpPr>
          <p:nvPr/>
        </p:nvSpPr>
        <p:spPr bwMode="auto">
          <a:xfrm>
            <a:off x="4876800" y="4648200"/>
            <a:ext cx="4114800" cy="2209800"/>
          </a:xfrm>
          <a:prstGeom prst="roundRect">
            <a:avLst>
              <a:gd name="adj" fmla="val 16667"/>
            </a:avLst>
          </a:prstGeom>
          <a:noFill/>
          <a:ln w="28575">
            <a:solidFill>
              <a:srgbClr val="FF0000"/>
            </a:solidFill>
            <a:round/>
            <a:headEnd/>
            <a:tailEnd/>
          </a:ln>
        </p:spPr>
        <p:txBody>
          <a:bodyPr wrap="none" anchor="ctr"/>
          <a:lstStyle/>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5"/>
          <p:cNvPicPr>
            <a:picLocks noChangeAspect="1" noChangeArrowheads="1"/>
          </p:cNvPicPr>
          <p:nvPr/>
        </p:nvPicPr>
        <p:blipFill>
          <a:blip r:embed="rId3" cstate="print"/>
          <a:srcRect/>
          <a:stretch>
            <a:fillRect/>
          </a:stretch>
        </p:blipFill>
        <p:spPr bwMode="auto">
          <a:xfrm>
            <a:off x="4911725" y="1905000"/>
            <a:ext cx="4117975" cy="4867275"/>
          </a:xfrm>
          <a:prstGeom prst="rect">
            <a:avLst/>
          </a:prstGeom>
          <a:noFill/>
          <a:ln w="9525">
            <a:noFill/>
            <a:miter lim="800000"/>
            <a:headEnd/>
            <a:tailEnd/>
          </a:ln>
        </p:spPr>
      </p:pic>
      <p:sp>
        <p:nvSpPr>
          <p:cNvPr id="63491" name="Rectangle 2"/>
          <p:cNvSpPr>
            <a:spLocks noGrp="1" noChangeArrowheads="1"/>
          </p:cNvSpPr>
          <p:nvPr>
            <p:ph type="title"/>
          </p:nvPr>
        </p:nvSpPr>
        <p:spPr>
          <a:xfrm>
            <a:off x="1066800" y="2057400"/>
            <a:ext cx="3886200" cy="1981200"/>
          </a:xfrm>
        </p:spPr>
        <p:txBody>
          <a:bodyPr/>
          <a:lstStyle/>
          <a:p>
            <a:pPr eaLnBrk="1" hangingPunct="1"/>
            <a:r>
              <a:rPr lang="en-US" altLang="en-US" smtClean="0"/>
              <a:t>Form 48 Operation Required Data</a:t>
            </a:r>
          </a:p>
        </p:txBody>
      </p:sp>
      <p:sp>
        <p:nvSpPr>
          <p:cNvPr id="63492" name="AutoShape 16"/>
          <p:cNvSpPr>
            <a:spLocks noChangeArrowheads="1"/>
          </p:cNvSpPr>
          <p:nvPr/>
        </p:nvSpPr>
        <p:spPr bwMode="auto">
          <a:xfrm>
            <a:off x="4876800" y="4648200"/>
            <a:ext cx="4114800" cy="2209800"/>
          </a:xfrm>
          <a:prstGeom prst="roundRect">
            <a:avLst>
              <a:gd name="adj" fmla="val 16667"/>
            </a:avLst>
          </a:prstGeom>
          <a:noFill/>
          <a:ln w="28575">
            <a:solidFill>
              <a:srgbClr val="FF0000"/>
            </a:solidFill>
            <a:round/>
            <a:headEnd/>
            <a:tailEnd/>
          </a:ln>
        </p:spPr>
        <p:txBody>
          <a:bodyPr wrap="none" anchor="ctr"/>
          <a:lstStyle/>
          <a:p>
            <a:endParaRPr lang="en-US" altLang="en-US"/>
          </a:p>
        </p:txBody>
      </p:sp>
      <p:sp>
        <p:nvSpPr>
          <p:cNvPr id="63493" name="Line 5"/>
          <p:cNvSpPr>
            <a:spLocks noChangeShapeType="1"/>
          </p:cNvSpPr>
          <p:nvPr/>
        </p:nvSpPr>
        <p:spPr bwMode="auto">
          <a:xfrm flipH="1" flipV="1">
            <a:off x="4267200" y="4191000"/>
            <a:ext cx="685800" cy="609600"/>
          </a:xfrm>
          <a:prstGeom prst="line">
            <a:avLst/>
          </a:prstGeom>
          <a:noFill/>
          <a:ln w="38100">
            <a:solidFill>
              <a:srgbClr val="FF0000"/>
            </a:solidFill>
            <a:round/>
            <a:headEnd/>
            <a:tailEnd type="triangle" w="med" len="med"/>
          </a:ln>
        </p:spPr>
        <p:txBody>
          <a:bodyPr/>
          <a:lstStyle/>
          <a:p>
            <a:endParaRPr lang="en-US"/>
          </a:p>
        </p:txBody>
      </p:sp>
      <p:pic>
        <p:nvPicPr>
          <p:cNvPr id="63494" name="Picture 7"/>
          <p:cNvPicPr>
            <a:picLocks noChangeAspect="1" noChangeArrowheads="1"/>
          </p:cNvPicPr>
          <p:nvPr/>
        </p:nvPicPr>
        <p:blipFill>
          <a:blip r:embed="rId4" cstate="print"/>
          <a:srcRect/>
          <a:stretch>
            <a:fillRect/>
          </a:stretch>
        </p:blipFill>
        <p:spPr bwMode="auto">
          <a:xfrm>
            <a:off x="119063" y="93663"/>
            <a:ext cx="7577137" cy="4097337"/>
          </a:xfrm>
          <a:prstGeom prst="rect">
            <a:avLst/>
          </a:prstGeom>
          <a:noFill/>
          <a:ln w="19050">
            <a:solidFill>
              <a:schemeClr val="tx1"/>
            </a:solid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2057400"/>
            <a:ext cx="7772400" cy="1143000"/>
          </a:xfrm>
        </p:spPr>
        <p:txBody>
          <a:bodyPr/>
          <a:lstStyle/>
          <a:p>
            <a:pPr eaLnBrk="1" hangingPunct="1"/>
            <a:r>
              <a:rPr lang="en-US" altLang="en-US" smtClean="0"/>
              <a:t>Generic Form 49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95400" y="2057400"/>
            <a:ext cx="6705600" cy="1143000"/>
          </a:xfrm>
        </p:spPr>
        <p:txBody>
          <a:bodyPr/>
          <a:lstStyle/>
          <a:p>
            <a:pPr eaLnBrk="1" hangingPunct="1"/>
            <a:r>
              <a:rPr lang="en-US" altLang="en-US" smtClean="0"/>
              <a:t>Sample Form 49</a:t>
            </a:r>
          </a:p>
        </p:txBody>
      </p:sp>
      <p:sp>
        <p:nvSpPr>
          <p:cNvPr id="65539" name="Text Box 4"/>
          <p:cNvSpPr txBox="1">
            <a:spLocks noChangeArrowheads="1"/>
          </p:cNvSpPr>
          <p:nvPr/>
        </p:nvSpPr>
        <p:spPr bwMode="auto">
          <a:xfrm>
            <a:off x="990600" y="4419600"/>
            <a:ext cx="304800" cy="228600"/>
          </a:xfrm>
          <a:prstGeom prst="rect">
            <a:avLst/>
          </a:prstGeom>
          <a:noFill/>
          <a:ln w="9525">
            <a:noFill/>
            <a:miter lim="800000"/>
            <a:headEnd/>
            <a:tailEnd/>
          </a:ln>
        </p:spPr>
        <p:txBody>
          <a:bodyPr>
            <a:spAutoFit/>
          </a:bodyPr>
          <a:lstStyle/>
          <a:p>
            <a:pPr>
              <a:spcBef>
                <a:spcPct val="50000"/>
              </a:spcBef>
            </a:pPr>
            <a:r>
              <a:rPr lang="en-US" altLang="en-US" sz="900" b="1">
                <a:latin typeface="Arial" charset="0"/>
              </a:rPr>
              <a:t>X</a:t>
            </a:r>
          </a:p>
        </p:txBody>
      </p:sp>
      <p:pic>
        <p:nvPicPr>
          <p:cNvPr id="65540" name="Picture 7"/>
          <p:cNvPicPr>
            <a:picLocks noChangeAspect="1" noChangeArrowheads="1"/>
          </p:cNvPicPr>
          <p:nvPr/>
        </p:nvPicPr>
        <p:blipFill>
          <a:blip r:embed="rId3" cstate="print"/>
          <a:srcRect/>
          <a:stretch>
            <a:fillRect/>
          </a:stretch>
        </p:blipFill>
        <p:spPr bwMode="auto">
          <a:xfrm>
            <a:off x="496888" y="0"/>
            <a:ext cx="8113712"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Form 49 Required Data</a:t>
            </a:r>
          </a:p>
        </p:txBody>
      </p:sp>
      <p:sp>
        <p:nvSpPr>
          <p:cNvPr id="66563" name="Rectangle 3"/>
          <p:cNvSpPr>
            <a:spLocks noGrp="1" noChangeArrowheads="1"/>
          </p:cNvSpPr>
          <p:nvPr>
            <p:ph type="body" idx="1"/>
          </p:nvPr>
        </p:nvSpPr>
        <p:spPr>
          <a:xfrm>
            <a:off x="762000" y="1600200"/>
            <a:ext cx="7467600" cy="5105400"/>
          </a:xfrm>
        </p:spPr>
        <p:txBody>
          <a:bodyPr/>
          <a:lstStyle/>
          <a:p>
            <a:pPr eaLnBrk="1" hangingPunct="1">
              <a:lnSpc>
                <a:spcPct val="90000"/>
              </a:lnSpc>
              <a:buFontTx/>
              <a:buNone/>
            </a:pPr>
            <a:r>
              <a:rPr lang="en-US" altLang="en-US" sz="2800" smtClean="0"/>
              <a:t>1 – Utility code &amp; representative’s name</a:t>
            </a:r>
          </a:p>
          <a:p>
            <a:pPr eaLnBrk="1" hangingPunct="1">
              <a:lnSpc>
                <a:spcPct val="90000"/>
              </a:lnSpc>
              <a:buFontTx/>
              <a:buNone/>
            </a:pPr>
            <a:r>
              <a:rPr lang="en-US" altLang="en-US" sz="2800" smtClean="0"/>
              <a:t>2 – Date of Form 49 sent</a:t>
            </a:r>
          </a:p>
          <a:p>
            <a:pPr eaLnBrk="1" hangingPunct="1">
              <a:lnSpc>
                <a:spcPct val="90000"/>
              </a:lnSpc>
              <a:buFontTx/>
              <a:buNone/>
            </a:pPr>
            <a:r>
              <a:rPr lang="en-US" altLang="en-US" sz="2800" smtClean="0"/>
              <a:t>3 – JPA Number</a:t>
            </a:r>
          </a:p>
          <a:p>
            <a:pPr eaLnBrk="1" hangingPunct="1">
              <a:lnSpc>
                <a:spcPct val="90000"/>
              </a:lnSpc>
              <a:buFontTx/>
              <a:buNone/>
            </a:pPr>
            <a:r>
              <a:rPr lang="en-US" altLang="en-US" sz="2800" smtClean="0"/>
              <a:t>4 – District or exchange</a:t>
            </a:r>
          </a:p>
          <a:p>
            <a:pPr eaLnBrk="1" hangingPunct="1">
              <a:lnSpc>
                <a:spcPct val="90000"/>
              </a:lnSpc>
              <a:buFontTx/>
              <a:buNone/>
            </a:pPr>
            <a:r>
              <a:rPr lang="en-US" altLang="en-US" sz="2800" smtClean="0"/>
              <a:t>6 – Select one of the boxes</a:t>
            </a:r>
          </a:p>
          <a:p>
            <a:pPr eaLnBrk="1" hangingPunct="1">
              <a:lnSpc>
                <a:spcPct val="90000"/>
              </a:lnSpc>
              <a:buFontTx/>
              <a:buNone/>
            </a:pPr>
            <a:r>
              <a:rPr lang="en-US" altLang="en-US" sz="2800" smtClean="0"/>
              <a:t>7 – Remarks</a:t>
            </a:r>
          </a:p>
          <a:p>
            <a:pPr eaLnBrk="1" hangingPunct="1">
              <a:lnSpc>
                <a:spcPct val="90000"/>
              </a:lnSpc>
              <a:buFontTx/>
              <a:buNone/>
            </a:pPr>
            <a:r>
              <a:rPr lang="en-US" altLang="en-US" sz="2800" smtClean="0"/>
              <a:t>8 – From (utility name)</a:t>
            </a:r>
          </a:p>
          <a:p>
            <a:pPr eaLnBrk="1" hangingPunct="1">
              <a:lnSpc>
                <a:spcPct val="90000"/>
              </a:lnSpc>
              <a:buFontTx/>
              <a:buNone/>
            </a:pPr>
            <a:r>
              <a:rPr lang="en-US" altLang="en-US" sz="2800" smtClean="0"/>
              <a:t>9 – By (name of the person issuing Form 49, legible)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876800" y="304800"/>
            <a:ext cx="2438400" cy="5410200"/>
          </a:xfrm>
        </p:spPr>
        <p:txBody>
          <a:bodyPr/>
          <a:lstStyle/>
          <a:p>
            <a:pPr eaLnBrk="1" hangingPunct="1"/>
            <a:r>
              <a:rPr lang="en-US" altLang="en-US" smtClean="0"/>
              <a:t>Form 49 Required Data</a:t>
            </a:r>
          </a:p>
        </p:txBody>
      </p:sp>
      <p:pic>
        <p:nvPicPr>
          <p:cNvPr id="67587" name="Picture 13"/>
          <p:cNvPicPr>
            <a:picLocks noChangeAspect="1" noChangeArrowheads="1"/>
          </p:cNvPicPr>
          <p:nvPr/>
        </p:nvPicPr>
        <p:blipFill>
          <a:blip r:embed="rId3" cstate="print"/>
          <a:srcRect/>
          <a:stretch>
            <a:fillRect/>
          </a:stretch>
        </p:blipFill>
        <p:spPr bwMode="auto">
          <a:xfrm>
            <a:off x="533400" y="0"/>
            <a:ext cx="8077200" cy="6858000"/>
          </a:xfrm>
          <a:prstGeom prst="rect">
            <a:avLst/>
          </a:prstGeom>
          <a:noFill/>
          <a:ln w="9525">
            <a:noFill/>
            <a:miter lim="800000"/>
            <a:headEnd/>
            <a:tailEnd/>
          </a:ln>
        </p:spPr>
      </p:pic>
      <p:sp>
        <p:nvSpPr>
          <p:cNvPr id="67588" name="Oval 13"/>
          <p:cNvSpPr>
            <a:spLocks noChangeArrowheads="1"/>
          </p:cNvSpPr>
          <p:nvPr/>
        </p:nvSpPr>
        <p:spPr bwMode="auto">
          <a:xfrm>
            <a:off x="4343400" y="5334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2</a:t>
            </a:r>
          </a:p>
        </p:txBody>
      </p:sp>
      <p:sp>
        <p:nvSpPr>
          <p:cNvPr id="67589" name="Oval 14"/>
          <p:cNvSpPr>
            <a:spLocks noChangeArrowheads="1"/>
          </p:cNvSpPr>
          <p:nvPr/>
        </p:nvSpPr>
        <p:spPr bwMode="auto">
          <a:xfrm>
            <a:off x="1752600" y="5334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1</a:t>
            </a:r>
          </a:p>
        </p:txBody>
      </p:sp>
      <p:sp>
        <p:nvSpPr>
          <p:cNvPr id="67590" name="Oval 15"/>
          <p:cNvSpPr>
            <a:spLocks noChangeArrowheads="1"/>
          </p:cNvSpPr>
          <p:nvPr/>
        </p:nvSpPr>
        <p:spPr bwMode="auto">
          <a:xfrm>
            <a:off x="7239000" y="5334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3</a:t>
            </a:r>
          </a:p>
        </p:txBody>
      </p:sp>
      <p:sp>
        <p:nvSpPr>
          <p:cNvPr id="67591" name="Oval 16"/>
          <p:cNvSpPr>
            <a:spLocks noChangeArrowheads="1"/>
          </p:cNvSpPr>
          <p:nvPr/>
        </p:nvSpPr>
        <p:spPr bwMode="auto">
          <a:xfrm>
            <a:off x="1752600" y="9144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4</a:t>
            </a:r>
          </a:p>
        </p:txBody>
      </p:sp>
      <p:sp>
        <p:nvSpPr>
          <p:cNvPr id="67592" name="Oval 19"/>
          <p:cNvSpPr>
            <a:spLocks noChangeArrowheads="1"/>
          </p:cNvSpPr>
          <p:nvPr/>
        </p:nvSpPr>
        <p:spPr bwMode="auto">
          <a:xfrm>
            <a:off x="5334000" y="24384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6</a:t>
            </a:r>
          </a:p>
        </p:txBody>
      </p:sp>
      <p:sp>
        <p:nvSpPr>
          <p:cNvPr id="67593" name="Oval 20"/>
          <p:cNvSpPr>
            <a:spLocks noChangeArrowheads="1"/>
          </p:cNvSpPr>
          <p:nvPr/>
        </p:nvSpPr>
        <p:spPr bwMode="auto">
          <a:xfrm>
            <a:off x="3581400" y="32766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7</a:t>
            </a:r>
          </a:p>
        </p:txBody>
      </p:sp>
      <p:sp>
        <p:nvSpPr>
          <p:cNvPr id="67594" name="Oval 21"/>
          <p:cNvSpPr>
            <a:spLocks noChangeArrowheads="1"/>
          </p:cNvSpPr>
          <p:nvPr/>
        </p:nvSpPr>
        <p:spPr bwMode="auto">
          <a:xfrm>
            <a:off x="1752600" y="14478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8</a:t>
            </a:r>
          </a:p>
        </p:txBody>
      </p:sp>
      <p:sp>
        <p:nvSpPr>
          <p:cNvPr id="67595" name="Oval 22"/>
          <p:cNvSpPr>
            <a:spLocks noChangeArrowheads="1"/>
          </p:cNvSpPr>
          <p:nvPr/>
        </p:nvSpPr>
        <p:spPr bwMode="auto">
          <a:xfrm>
            <a:off x="5257800" y="1447800"/>
            <a:ext cx="533400" cy="304800"/>
          </a:xfrm>
          <a:prstGeom prst="ellipse">
            <a:avLst/>
          </a:prstGeom>
          <a:solidFill>
            <a:schemeClr val="accent1"/>
          </a:solidFill>
          <a:ln w="9525">
            <a:solidFill>
              <a:schemeClr val="tx1"/>
            </a:solidFill>
            <a:round/>
            <a:headEnd/>
            <a:tailEnd/>
          </a:ln>
        </p:spPr>
        <p:txBody>
          <a:bodyPr wrap="none" anchor="ctr"/>
          <a:lstStyle/>
          <a:p>
            <a:pPr algn="ctr"/>
            <a:r>
              <a:rPr lang="en-US" altLang="en-US"/>
              <a:t>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876800" y="304800"/>
            <a:ext cx="2438400" cy="5410200"/>
          </a:xfrm>
        </p:spPr>
        <p:txBody>
          <a:bodyPr/>
          <a:lstStyle/>
          <a:p>
            <a:pPr eaLnBrk="1" hangingPunct="1"/>
            <a:r>
              <a:rPr lang="en-US" altLang="en-US" smtClean="0"/>
              <a:t>Form 49 Required Data</a:t>
            </a:r>
          </a:p>
        </p:txBody>
      </p:sp>
      <p:sp>
        <p:nvSpPr>
          <p:cNvPr id="68611" name="Text Box 14"/>
          <p:cNvSpPr txBox="1">
            <a:spLocks noChangeArrowheads="1"/>
          </p:cNvSpPr>
          <p:nvPr/>
        </p:nvSpPr>
        <p:spPr bwMode="auto">
          <a:xfrm>
            <a:off x="1050925" y="4038600"/>
            <a:ext cx="184150" cy="457200"/>
          </a:xfrm>
          <a:prstGeom prst="rect">
            <a:avLst/>
          </a:prstGeom>
          <a:noFill/>
          <a:ln w="9525">
            <a:noFill/>
            <a:miter lim="800000"/>
            <a:headEnd/>
            <a:tailEnd/>
          </a:ln>
        </p:spPr>
        <p:txBody>
          <a:bodyPr>
            <a:spAutoFit/>
          </a:bodyPr>
          <a:lstStyle/>
          <a:p>
            <a:pPr>
              <a:spcBef>
                <a:spcPct val="50000"/>
              </a:spcBef>
            </a:pPr>
            <a:r>
              <a:rPr lang="en-US" altLang="en-US"/>
              <a:t>X</a:t>
            </a:r>
          </a:p>
        </p:txBody>
      </p:sp>
      <p:sp>
        <p:nvSpPr>
          <p:cNvPr id="68612" name="Text Box 16"/>
          <p:cNvSpPr txBox="1">
            <a:spLocks noChangeArrowheads="1"/>
          </p:cNvSpPr>
          <p:nvPr/>
        </p:nvSpPr>
        <p:spPr bwMode="auto">
          <a:xfrm>
            <a:off x="990600" y="4419600"/>
            <a:ext cx="304800" cy="244475"/>
          </a:xfrm>
          <a:prstGeom prst="rect">
            <a:avLst/>
          </a:prstGeom>
          <a:noFill/>
          <a:ln w="9525">
            <a:noFill/>
            <a:miter lim="800000"/>
            <a:headEnd/>
            <a:tailEnd/>
          </a:ln>
        </p:spPr>
        <p:txBody>
          <a:bodyPr>
            <a:spAutoFit/>
          </a:bodyPr>
          <a:lstStyle/>
          <a:p>
            <a:pPr>
              <a:spcBef>
                <a:spcPct val="50000"/>
              </a:spcBef>
            </a:pPr>
            <a:r>
              <a:rPr lang="en-US" altLang="en-US" sz="1000" b="1">
                <a:latin typeface="Arial" charset="0"/>
              </a:rPr>
              <a:t>x</a:t>
            </a:r>
          </a:p>
        </p:txBody>
      </p:sp>
      <p:pic>
        <p:nvPicPr>
          <p:cNvPr id="68613" name="Picture 7"/>
          <p:cNvPicPr>
            <a:picLocks noChangeAspect="1" noChangeArrowheads="1"/>
          </p:cNvPicPr>
          <p:nvPr/>
        </p:nvPicPr>
        <p:blipFill>
          <a:blip r:embed="rId3" cstate="print"/>
          <a:srcRect/>
          <a:stretch>
            <a:fillRect/>
          </a:stretch>
        </p:blipFill>
        <p:spPr bwMode="auto">
          <a:xfrm>
            <a:off x="533400" y="0"/>
            <a:ext cx="8113713"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381000" y="2209800"/>
            <a:ext cx="8229600" cy="1143000"/>
          </a:xfrm>
        </p:spPr>
        <p:txBody>
          <a:bodyPr/>
          <a:lstStyle/>
          <a:p>
            <a:pPr eaLnBrk="1" hangingPunct="1"/>
            <a:r>
              <a:rPr lang="en-US" altLang="en-US" smtClean="0"/>
              <a:t>Generic Final JPA Form 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1524000"/>
            <a:ext cx="7772400" cy="1143000"/>
          </a:xfrm>
        </p:spPr>
        <p:txBody>
          <a:bodyPr/>
          <a:lstStyle/>
          <a:p>
            <a:pPr eaLnBrk="1" hangingPunct="1"/>
            <a:r>
              <a:rPr lang="en-US" altLang="en-US" smtClean="0"/>
              <a:t>Sample Final JPA Form 2 Page 1</a:t>
            </a:r>
          </a:p>
        </p:txBody>
      </p:sp>
      <p:pic>
        <p:nvPicPr>
          <p:cNvPr id="70659" name="Picture 30"/>
          <p:cNvPicPr>
            <a:picLocks noChangeAspect="1" noChangeArrowheads="1"/>
          </p:cNvPicPr>
          <p:nvPr/>
        </p:nvPicPr>
        <p:blipFill>
          <a:blip r:embed="rId3" cstate="print"/>
          <a:srcRect/>
          <a:stretch>
            <a:fillRect/>
          </a:stretch>
        </p:blipFill>
        <p:spPr bwMode="auto">
          <a:xfrm>
            <a:off x="0" y="381000"/>
            <a:ext cx="9144000" cy="583406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2590800"/>
            <a:ext cx="7772400" cy="1143000"/>
          </a:xfrm>
        </p:spPr>
        <p:txBody>
          <a:bodyPr/>
          <a:lstStyle/>
          <a:p>
            <a:pPr eaLnBrk="1" hangingPunct="1"/>
            <a:r>
              <a:rPr lang="en-US" altLang="en-US" smtClean="0"/>
              <a:t>Sample Final JPA Form 2 Page 2</a:t>
            </a:r>
          </a:p>
        </p:txBody>
      </p:sp>
      <p:pic>
        <p:nvPicPr>
          <p:cNvPr id="71683" name="Picture 4"/>
          <p:cNvPicPr>
            <a:picLocks noChangeAspect="1" noChangeArrowheads="1"/>
          </p:cNvPicPr>
          <p:nvPr/>
        </p:nvPicPr>
        <p:blipFill>
          <a:blip r:embed="rId3" cstate="print"/>
          <a:srcRect/>
          <a:stretch>
            <a:fillRect/>
          </a:stretch>
        </p:blipFill>
        <p:spPr bwMode="auto">
          <a:xfrm>
            <a:off x="0" y="457200"/>
            <a:ext cx="9144000" cy="57451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Agreement and By-Laws</a:t>
            </a:r>
          </a:p>
        </p:txBody>
      </p:sp>
      <p:sp>
        <p:nvSpPr>
          <p:cNvPr id="19459" name="Rectangle 3"/>
          <p:cNvSpPr>
            <a:spLocks noGrp="1" noChangeArrowheads="1"/>
          </p:cNvSpPr>
          <p:nvPr>
            <p:ph type="body" idx="1"/>
          </p:nvPr>
        </p:nvSpPr>
        <p:spPr/>
        <p:txBody>
          <a:bodyPr/>
          <a:lstStyle/>
          <a:p>
            <a:pPr eaLnBrk="1" hangingPunct="1"/>
            <a:r>
              <a:rPr lang="en-US" altLang="en-US" sz="2800" smtClean="0"/>
              <a:t>Committee is governed by the Southern California Joint Pole Agreement as last amended in January 1998.</a:t>
            </a:r>
          </a:p>
          <a:p>
            <a:pPr eaLnBrk="1" hangingPunct="1"/>
            <a:r>
              <a:rPr lang="en-US" altLang="en-US" sz="2800" smtClean="0"/>
              <a:t>The structure and operations of the Committee is defined in the By-Laws of the Southern California Joint Pole Committee.</a:t>
            </a:r>
          </a:p>
          <a:p>
            <a:pPr eaLnBrk="1" hangingPunct="1">
              <a:buFontTx/>
              <a:buNone/>
            </a:pPr>
            <a:endParaRPr lang="en-US" altLang="en-US" sz="2800" smtClean="0"/>
          </a:p>
          <a:p>
            <a:pPr eaLnBrk="1" hangingPunct="1">
              <a:buFontTx/>
              <a:buNone/>
            </a:pPr>
            <a:r>
              <a:rPr lang="en-US" altLang="en-US" sz="2400" smtClean="0"/>
              <a:t>These documents are available on the SCJPC website.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eaLnBrk="1" hangingPunct="1"/>
            <a:r>
              <a:rPr lang="en-US" altLang="en-US" sz="4000" smtClean="0"/>
              <a:t>Final Form 2 (F2) Headings Required Data</a:t>
            </a:r>
          </a:p>
        </p:txBody>
      </p:sp>
      <p:sp>
        <p:nvSpPr>
          <p:cNvPr id="73731" name="Rectangle 3"/>
          <p:cNvSpPr>
            <a:spLocks noGrp="1" noChangeArrowheads="1"/>
          </p:cNvSpPr>
          <p:nvPr>
            <p:ph type="body" idx="4294967295"/>
          </p:nvPr>
        </p:nvSpPr>
        <p:spPr>
          <a:xfrm>
            <a:off x="685800" y="1752600"/>
            <a:ext cx="7848600" cy="4800600"/>
          </a:xfrm>
        </p:spPr>
        <p:txBody>
          <a:bodyPr/>
          <a:lstStyle/>
          <a:p>
            <a:pPr eaLnBrk="1" hangingPunct="1"/>
            <a:r>
              <a:rPr lang="en-US" altLang="en-US" sz="2600" smtClean="0"/>
              <a:t>1 - Date Preliminary Form 2 prepared</a:t>
            </a:r>
          </a:p>
          <a:p>
            <a:pPr eaLnBrk="1" hangingPunct="1"/>
            <a:r>
              <a:rPr lang="en-US" altLang="en-US" sz="2600" smtClean="0"/>
              <a:t>2 - Date sent of Preliminary Form 2</a:t>
            </a:r>
          </a:p>
          <a:p>
            <a:pPr eaLnBrk="1" hangingPunct="1"/>
            <a:r>
              <a:rPr lang="en-US" altLang="en-US" sz="2600" smtClean="0"/>
              <a:t>3 - Confirming Agreement (if field, phone, or email agreement was made)</a:t>
            </a:r>
          </a:p>
          <a:p>
            <a:pPr eaLnBrk="1" hangingPunct="1"/>
            <a:r>
              <a:rPr lang="en-US" altLang="en-US" sz="2600" smtClean="0"/>
              <a:t>4 – Date Completed (populated by SCJPC)</a:t>
            </a:r>
          </a:p>
          <a:p>
            <a:pPr eaLnBrk="1" hangingPunct="1"/>
            <a:r>
              <a:rPr lang="en-US" altLang="en-US" sz="2600" smtClean="0"/>
              <a:t>5 - Number of Pages</a:t>
            </a:r>
          </a:p>
          <a:p>
            <a:pPr eaLnBrk="1" hangingPunct="1"/>
            <a:r>
              <a:rPr lang="en-US" altLang="en-US" sz="2600" smtClean="0"/>
              <a:t>6 - JPA Authorization Number</a:t>
            </a:r>
          </a:p>
          <a:p>
            <a:pPr eaLnBrk="1" hangingPunct="1"/>
            <a:r>
              <a:rPr lang="en-US" altLang="en-US" sz="2600" smtClean="0"/>
              <a:t>7 – Bill Number (populated by SCJPC)</a:t>
            </a:r>
          </a:p>
          <a:p>
            <a:pPr eaLnBrk="1" hangingPunct="1"/>
            <a:r>
              <a:rPr lang="en-US" altLang="en-US" sz="2600" smtClean="0"/>
              <a:t>8 – Page Number</a:t>
            </a:r>
          </a:p>
          <a:p>
            <a:pPr eaLnBrk="1" hangingPunct="1"/>
            <a:r>
              <a:rPr lang="en-US" altLang="en-US" sz="2600" smtClean="0"/>
              <a:t>9 – Form 48 Date 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dissolve">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85800" y="990600"/>
            <a:ext cx="7772400" cy="1143000"/>
          </a:xfrm>
        </p:spPr>
        <p:txBody>
          <a:bodyPr/>
          <a:lstStyle/>
          <a:p>
            <a:pPr eaLnBrk="1" hangingPunct="1"/>
            <a:r>
              <a:rPr lang="en-US" altLang="en-US" sz="4000" smtClean="0"/>
              <a:t>Final Form 2 (F2) Headings Required Data</a:t>
            </a:r>
            <a:endParaRPr lang="en-US" altLang="en-US" smtClean="0"/>
          </a:p>
        </p:txBody>
      </p:sp>
      <p:pic>
        <p:nvPicPr>
          <p:cNvPr id="73731" name="Picture 15"/>
          <p:cNvPicPr>
            <a:picLocks noChangeAspect="1" noChangeArrowheads="1"/>
          </p:cNvPicPr>
          <p:nvPr/>
        </p:nvPicPr>
        <p:blipFill>
          <a:blip r:embed="rId3" cstate="print"/>
          <a:srcRect/>
          <a:stretch>
            <a:fillRect/>
          </a:stretch>
        </p:blipFill>
        <p:spPr bwMode="auto">
          <a:xfrm>
            <a:off x="0" y="423863"/>
            <a:ext cx="9129713" cy="5824537"/>
          </a:xfrm>
          <a:prstGeom prst="rect">
            <a:avLst/>
          </a:prstGeom>
          <a:noFill/>
          <a:ln w="9525">
            <a:noFill/>
            <a:miter lim="800000"/>
            <a:headEnd/>
            <a:tailEnd/>
          </a:ln>
        </p:spPr>
      </p:pic>
      <p:sp>
        <p:nvSpPr>
          <p:cNvPr id="73732" name="Text Box 3"/>
          <p:cNvSpPr txBox="1">
            <a:spLocks noChangeArrowheads="1"/>
          </p:cNvSpPr>
          <p:nvPr/>
        </p:nvSpPr>
        <p:spPr bwMode="auto">
          <a:xfrm>
            <a:off x="974725" y="112713"/>
            <a:ext cx="396875" cy="366712"/>
          </a:xfrm>
          <a:prstGeom prst="rect">
            <a:avLst/>
          </a:prstGeom>
          <a:noFill/>
          <a:ln w="9525">
            <a:noFill/>
            <a:miter lim="800000"/>
            <a:headEnd/>
            <a:tailEnd/>
          </a:ln>
        </p:spPr>
        <p:txBody>
          <a:bodyPr>
            <a:spAutoFit/>
          </a:bodyPr>
          <a:lstStyle/>
          <a:p>
            <a:endParaRPr lang="en-US" altLang="en-US" sz="1800">
              <a:latin typeface="Arial" charset="0"/>
            </a:endParaRPr>
          </a:p>
        </p:txBody>
      </p:sp>
      <p:sp>
        <p:nvSpPr>
          <p:cNvPr id="73733" name="Text Box 4"/>
          <p:cNvSpPr txBox="1">
            <a:spLocks noChangeArrowheads="1"/>
          </p:cNvSpPr>
          <p:nvPr/>
        </p:nvSpPr>
        <p:spPr bwMode="auto">
          <a:xfrm>
            <a:off x="1119188" y="685800"/>
            <a:ext cx="404812" cy="366713"/>
          </a:xfrm>
          <a:prstGeom prst="rect">
            <a:avLst/>
          </a:prstGeom>
          <a:noFill/>
          <a:ln w="9525">
            <a:noFill/>
            <a:miter lim="800000"/>
            <a:headEnd/>
            <a:tailEnd/>
          </a:ln>
        </p:spPr>
        <p:txBody>
          <a:bodyPr>
            <a:spAutoFit/>
          </a:bodyPr>
          <a:lstStyle/>
          <a:p>
            <a:endParaRPr lang="en-US" altLang="en-US" sz="1800">
              <a:latin typeface="Arial" charset="0"/>
            </a:endParaRPr>
          </a:p>
        </p:txBody>
      </p:sp>
      <p:sp>
        <p:nvSpPr>
          <p:cNvPr id="73734" name="Oval 5"/>
          <p:cNvSpPr>
            <a:spLocks noChangeArrowheads="1"/>
          </p:cNvSpPr>
          <p:nvPr/>
        </p:nvSpPr>
        <p:spPr bwMode="auto">
          <a:xfrm>
            <a:off x="381000" y="6858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a:t>
            </a:r>
          </a:p>
        </p:txBody>
      </p:sp>
      <p:sp>
        <p:nvSpPr>
          <p:cNvPr id="73735" name="Oval 6"/>
          <p:cNvSpPr>
            <a:spLocks noChangeArrowheads="1"/>
          </p:cNvSpPr>
          <p:nvPr/>
        </p:nvSpPr>
        <p:spPr bwMode="auto">
          <a:xfrm>
            <a:off x="381000" y="9144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a:t>
            </a:r>
          </a:p>
        </p:txBody>
      </p:sp>
      <p:sp>
        <p:nvSpPr>
          <p:cNvPr id="73736" name="Oval 7"/>
          <p:cNvSpPr>
            <a:spLocks noChangeArrowheads="1"/>
          </p:cNvSpPr>
          <p:nvPr/>
        </p:nvSpPr>
        <p:spPr bwMode="auto">
          <a:xfrm>
            <a:off x="1371600" y="8382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3</a:t>
            </a:r>
          </a:p>
        </p:txBody>
      </p:sp>
      <p:sp>
        <p:nvSpPr>
          <p:cNvPr id="73737" name="Oval 8"/>
          <p:cNvSpPr>
            <a:spLocks noChangeArrowheads="1"/>
          </p:cNvSpPr>
          <p:nvPr/>
        </p:nvSpPr>
        <p:spPr bwMode="auto">
          <a:xfrm>
            <a:off x="3657600" y="8382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4</a:t>
            </a:r>
          </a:p>
        </p:txBody>
      </p:sp>
      <p:sp>
        <p:nvSpPr>
          <p:cNvPr id="73738" name="Oval 9"/>
          <p:cNvSpPr>
            <a:spLocks noChangeArrowheads="1"/>
          </p:cNvSpPr>
          <p:nvPr/>
        </p:nvSpPr>
        <p:spPr bwMode="auto">
          <a:xfrm>
            <a:off x="4648200" y="838200"/>
            <a:ext cx="3048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5</a:t>
            </a:r>
          </a:p>
        </p:txBody>
      </p:sp>
      <p:sp>
        <p:nvSpPr>
          <p:cNvPr id="73739" name="Oval 10"/>
          <p:cNvSpPr>
            <a:spLocks noChangeArrowheads="1"/>
          </p:cNvSpPr>
          <p:nvPr/>
        </p:nvSpPr>
        <p:spPr bwMode="auto">
          <a:xfrm>
            <a:off x="5715000" y="8382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6</a:t>
            </a:r>
          </a:p>
        </p:txBody>
      </p:sp>
      <p:sp>
        <p:nvSpPr>
          <p:cNvPr id="73740" name="Oval 10"/>
          <p:cNvSpPr>
            <a:spLocks noChangeArrowheads="1"/>
          </p:cNvSpPr>
          <p:nvPr/>
        </p:nvSpPr>
        <p:spPr bwMode="auto">
          <a:xfrm>
            <a:off x="914400" y="3810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7</a:t>
            </a:r>
          </a:p>
        </p:txBody>
      </p:sp>
      <p:sp>
        <p:nvSpPr>
          <p:cNvPr id="73741" name="Oval 10"/>
          <p:cNvSpPr>
            <a:spLocks noChangeArrowheads="1"/>
          </p:cNvSpPr>
          <p:nvPr/>
        </p:nvSpPr>
        <p:spPr bwMode="auto">
          <a:xfrm>
            <a:off x="762000" y="6096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8</a:t>
            </a:r>
          </a:p>
        </p:txBody>
      </p:sp>
      <p:sp>
        <p:nvSpPr>
          <p:cNvPr id="73742" name="Oval 10"/>
          <p:cNvSpPr>
            <a:spLocks noChangeArrowheads="1"/>
          </p:cNvSpPr>
          <p:nvPr/>
        </p:nvSpPr>
        <p:spPr bwMode="auto">
          <a:xfrm>
            <a:off x="5638800" y="5867400"/>
            <a:ext cx="381000" cy="2286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9</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85800" y="1371600"/>
            <a:ext cx="7543800" cy="1143000"/>
          </a:xfrm>
        </p:spPr>
        <p:txBody>
          <a:bodyPr/>
          <a:lstStyle/>
          <a:p>
            <a:pPr eaLnBrk="1" hangingPunct="1"/>
            <a:r>
              <a:rPr lang="en-US" altLang="en-US" sz="4000" smtClean="0"/>
              <a:t>Final Form 2 (F2) Headings Required Data</a:t>
            </a:r>
          </a:p>
        </p:txBody>
      </p:sp>
      <p:pic>
        <p:nvPicPr>
          <p:cNvPr id="74755" name="Picture 5"/>
          <p:cNvPicPr>
            <a:picLocks noChangeAspect="1" noChangeArrowheads="1"/>
          </p:cNvPicPr>
          <p:nvPr/>
        </p:nvPicPr>
        <p:blipFill>
          <a:blip r:embed="rId3" cstate="print"/>
          <a:srcRect/>
          <a:stretch>
            <a:fillRect/>
          </a:stretch>
        </p:blipFill>
        <p:spPr bwMode="auto">
          <a:xfrm>
            <a:off x="0" y="436563"/>
            <a:ext cx="9109075" cy="581183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57200" y="228600"/>
            <a:ext cx="8305800" cy="914400"/>
          </a:xfrm>
        </p:spPr>
        <p:txBody>
          <a:bodyPr/>
          <a:lstStyle/>
          <a:p>
            <a:pPr eaLnBrk="1" hangingPunct="1"/>
            <a:r>
              <a:rPr lang="en-US" altLang="en-US" sz="4000" smtClean="0"/>
              <a:t>Final F2 Utility Information Section</a:t>
            </a:r>
            <a:endParaRPr lang="en-US" altLang="en-US" smtClean="0"/>
          </a:p>
        </p:txBody>
      </p:sp>
      <p:sp>
        <p:nvSpPr>
          <p:cNvPr id="76803" name="Rectangle 3"/>
          <p:cNvSpPr>
            <a:spLocks noGrp="1" noChangeArrowheads="1"/>
          </p:cNvSpPr>
          <p:nvPr>
            <p:ph type="body" idx="4294967295"/>
          </p:nvPr>
        </p:nvSpPr>
        <p:spPr>
          <a:xfrm>
            <a:off x="457200" y="1295400"/>
            <a:ext cx="8229600" cy="4830763"/>
          </a:xfrm>
        </p:spPr>
        <p:txBody>
          <a:bodyPr/>
          <a:lstStyle/>
          <a:p>
            <a:pPr eaLnBrk="1" hangingPunct="1">
              <a:lnSpc>
                <a:spcPct val="90000"/>
              </a:lnSpc>
            </a:pPr>
            <a:r>
              <a:rPr lang="en-US" altLang="en-US" sz="3500" smtClean="0"/>
              <a:t>9 - Utility Codes for owners (see section 20)</a:t>
            </a:r>
          </a:p>
          <a:p>
            <a:pPr eaLnBrk="1" hangingPunct="1">
              <a:lnSpc>
                <a:spcPct val="90000"/>
              </a:lnSpc>
            </a:pPr>
            <a:r>
              <a:rPr lang="en-US" altLang="en-US" sz="3500" smtClean="0"/>
              <a:t>10 - Representative </a:t>
            </a:r>
          </a:p>
          <a:p>
            <a:pPr eaLnBrk="1" hangingPunct="1">
              <a:lnSpc>
                <a:spcPct val="90000"/>
              </a:lnSpc>
            </a:pPr>
            <a:r>
              <a:rPr lang="en-US" altLang="en-US" sz="3500" smtClean="0"/>
              <a:t>11 - District-Division-Exchange</a:t>
            </a:r>
          </a:p>
          <a:p>
            <a:pPr eaLnBrk="1" hangingPunct="1">
              <a:lnSpc>
                <a:spcPct val="90000"/>
              </a:lnSpc>
            </a:pPr>
            <a:r>
              <a:rPr lang="en-US" altLang="en-US" sz="3500" smtClean="0"/>
              <a:t>12 - Approved from the Preliminary Form 2 </a:t>
            </a:r>
          </a:p>
          <a:p>
            <a:pPr eaLnBrk="1" hangingPunct="1">
              <a:lnSpc>
                <a:spcPct val="90000"/>
              </a:lnSpc>
            </a:pPr>
            <a:r>
              <a:rPr lang="en-US" altLang="en-US" sz="3500" smtClean="0"/>
              <a:t>13 - Taxing Instructions</a:t>
            </a:r>
          </a:p>
          <a:p>
            <a:pPr eaLnBrk="1" hangingPunct="1">
              <a:lnSpc>
                <a:spcPct val="90000"/>
              </a:lnSpc>
            </a:pPr>
            <a:r>
              <a:rPr lang="en-US" altLang="en-US" sz="3500" smtClean="0"/>
              <a:t>14 - Accounting Data </a:t>
            </a:r>
            <a:endParaRPr lang="en-US" altLang="en-US" sz="3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dissolve">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838200" y="1905000"/>
            <a:ext cx="7772400" cy="1143000"/>
          </a:xfrm>
        </p:spPr>
        <p:txBody>
          <a:bodyPr/>
          <a:lstStyle/>
          <a:p>
            <a:pPr eaLnBrk="1" hangingPunct="1"/>
            <a:r>
              <a:rPr lang="en-US" altLang="en-US" sz="4000" smtClean="0"/>
              <a:t>Final F2 Utility Information Section</a:t>
            </a:r>
            <a:endParaRPr lang="en-US" altLang="en-US" smtClean="0"/>
          </a:p>
        </p:txBody>
      </p:sp>
      <p:pic>
        <p:nvPicPr>
          <p:cNvPr id="76803" name="Picture 5"/>
          <p:cNvPicPr>
            <a:picLocks noChangeAspect="1" noChangeArrowheads="1"/>
          </p:cNvPicPr>
          <p:nvPr/>
        </p:nvPicPr>
        <p:blipFill>
          <a:blip r:embed="rId3" cstate="print"/>
          <a:srcRect/>
          <a:stretch>
            <a:fillRect/>
          </a:stretch>
        </p:blipFill>
        <p:spPr bwMode="auto">
          <a:xfrm>
            <a:off x="0" y="436563"/>
            <a:ext cx="9144000" cy="5834062"/>
          </a:xfrm>
          <a:prstGeom prst="rect">
            <a:avLst/>
          </a:prstGeom>
          <a:noFill/>
          <a:ln w="9525">
            <a:noFill/>
            <a:miter lim="800000"/>
            <a:headEnd/>
            <a:tailEnd/>
          </a:ln>
        </p:spPr>
      </p:pic>
      <p:sp>
        <p:nvSpPr>
          <p:cNvPr id="76804" name="Oval 3"/>
          <p:cNvSpPr>
            <a:spLocks noChangeArrowheads="1"/>
          </p:cNvSpPr>
          <p:nvPr/>
        </p:nvSpPr>
        <p:spPr bwMode="auto">
          <a:xfrm>
            <a:off x="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9</a:t>
            </a:r>
          </a:p>
        </p:txBody>
      </p:sp>
      <p:sp>
        <p:nvSpPr>
          <p:cNvPr id="76805" name="Oval 4"/>
          <p:cNvSpPr>
            <a:spLocks noChangeArrowheads="1"/>
          </p:cNvSpPr>
          <p:nvPr/>
        </p:nvSpPr>
        <p:spPr bwMode="auto">
          <a:xfrm>
            <a:off x="53340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10</a:t>
            </a:r>
          </a:p>
        </p:txBody>
      </p:sp>
      <p:sp>
        <p:nvSpPr>
          <p:cNvPr id="76806" name="Oval 5"/>
          <p:cNvSpPr>
            <a:spLocks noChangeArrowheads="1"/>
          </p:cNvSpPr>
          <p:nvPr/>
        </p:nvSpPr>
        <p:spPr bwMode="auto">
          <a:xfrm>
            <a:off x="160020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11</a:t>
            </a:r>
          </a:p>
        </p:txBody>
      </p:sp>
      <p:sp>
        <p:nvSpPr>
          <p:cNvPr id="76807" name="Oval 6"/>
          <p:cNvSpPr>
            <a:spLocks noChangeArrowheads="1"/>
          </p:cNvSpPr>
          <p:nvPr/>
        </p:nvSpPr>
        <p:spPr bwMode="auto">
          <a:xfrm>
            <a:off x="297180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12</a:t>
            </a:r>
          </a:p>
        </p:txBody>
      </p:sp>
      <p:sp>
        <p:nvSpPr>
          <p:cNvPr id="76808" name="Oval 7"/>
          <p:cNvSpPr>
            <a:spLocks noChangeArrowheads="1"/>
          </p:cNvSpPr>
          <p:nvPr/>
        </p:nvSpPr>
        <p:spPr bwMode="auto">
          <a:xfrm>
            <a:off x="419100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13</a:t>
            </a:r>
          </a:p>
        </p:txBody>
      </p:sp>
      <p:sp>
        <p:nvSpPr>
          <p:cNvPr id="76809" name="Oval 8"/>
          <p:cNvSpPr>
            <a:spLocks noChangeArrowheads="1"/>
          </p:cNvSpPr>
          <p:nvPr/>
        </p:nvSpPr>
        <p:spPr bwMode="auto">
          <a:xfrm>
            <a:off x="5638800" y="1371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219200" y="762000"/>
            <a:ext cx="7086600" cy="1143000"/>
          </a:xfrm>
        </p:spPr>
        <p:txBody>
          <a:bodyPr/>
          <a:lstStyle/>
          <a:p>
            <a:pPr eaLnBrk="1" hangingPunct="1"/>
            <a:r>
              <a:rPr lang="en-US" altLang="en-US" sz="4000" smtClean="0"/>
              <a:t>F2 Utility Information Section</a:t>
            </a:r>
          </a:p>
        </p:txBody>
      </p:sp>
      <p:pic>
        <p:nvPicPr>
          <p:cNvPr id="77827" name="Picture 5"/>
          <p:cNvPicPr>
            <a:picLocks noChangeAspect="1" noChangeArrowheads="1"/>
          </p:cNvPicPr>
          <p:nvPr/>
        </p:nvPicPr>
        <p:blipFill>
          <a:blip r:embed="rId3" cstate="print"/>
          <a:srcRect/>
          <a:stretch>
            <a:fillRect/>
          </a:stretch>
        </p:blipFill>
        <p:spPr bwMode="auto">
          <a:xfrm>
            <a:off x="0" y="457200"/>
            <a:ext cx="9144000" cy="58340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685800" y="304800"/>
            <a:ext cx="7700963" cy="944563"/>
          </a:xfrm>
        </p:spPr>
        <p:txBody>
          <a:bodyPr/>
          <a:lstStyle/>
          <a:p>
            <a:pPr eaLnBrk="1" hangingPunct="1"/>
            <a:r>
              <a:rPr lang="en-US" altLang="en-US" sz="3600" smtClean="0"/>
              <a:t>F2 Pole Work Section</a:t>
            </a:r>
          </a:p>
        </p:txBody>
      </p:sp>
      <p:sp>
        <p:nvSpPr>
          <p:cNvPr id="79875" name="Rectangle 3"/>
          <p:cNvSpPr>
            <a:spLocks noGrp="1" noChangeArrowheads="1"/>
          </p:cNvSpPr>
          <p:nvPr>
            <p:ph type="body" idx="4294967295"/>
          </p:nvPr>
        </p:nvSpPr>
        <p:spPr>
          <a:xfrm>
            <a:off x="685800" y="1524000"/>
            <a:ext cx="7772400" cy="4572000"/>
          </a:xfrm>
        </p:spPr>
        <p:txBody>
          <a:bodyPr/>
          <a:lstStyle/>
          <a:p>
            <a:pPr eaLnBrk="1" hangingPunct="1">
              <a:lnSpc>
                <a:spcPct val="80000"/>
              </a:lnSpc>
            </a:pPr>
            <a:r>
              <a:rPr lang="en-US" altLang="en-US" sz="1800" smtClean="0"/>
              <a:t>15 –Enter current owners of record per the SCJPC official record (enter owner data in the same order on every page)</a:t>
            </a:r>
          </a:p>
          <a:p>
            <a:pPr eaLnBrk="1" hangingPunct="1">
              <a:lnSpc>
                <a:spcPct val="80000"/>
              </a:lnSpc>
            </a:pPr>
            <a:r>
              <a:rPr lang="en-US" altLang="en-US" sz="1800" smtClean="0"/>
              <a:t>16 – Current and new owners are entered in “Proposed” for each pole (enter owner data in the same order on every page)</a:t>
            </a:r>
          </a:p>
          <a:p>
            <a:pPr eaLnBrk="1" hangingPunct="1">
              <a:lnSpc>
                <a:spcPct val="80000"/>
              </a:lnSpc>
            </a:pPr>
            <a:r>
              <a:rPr lang="en-US" altLang="en-US" sz="1800" smtClean="0"/>
              <a:t>17 - Pole No. is for existing and/or new pole numbers</a:t>
            </a:r>
          </a:p>
          <a:p>
            <a:pPr eaLnBrk="1" hangingPunct="1">
              <a:lnSpc>
                <a:spcPct val="80000"/>
              </a:lnSpc>
            </a:pPr>
            <a:r>
              <a:rPr lang="en-US" altLang="en-US" sz="1800" smtClean="0"/>
              <a:t>18 - Pole Length/Anchor Size, Year Set, Pole Treat, Pole Class &amp; Anchor Direction “Record” data are taken from the pole card.</a:t>
            </a:r>
          </a:p>
          <a:p>
            <a:pPr eaLnBrk="1" hangingPunct="1">
              <a:lnSpc>
                <a:spcPct val="80000"/>
              </a:lnSpc>
            </a:pPr>
            <a:r>
              <a:rPr lang="en-US" altLang="en-US" sz="1800" smtClean="0"/>
              <a:t>19 – “Record” cells indicate how grade and space is currently configured. Circuit information needs to be applied to every pole. See section 16.3.</a:t>
            </a:r>
          </a:p>
          <a:p>
            <a:pPr eaLnBrk="1" hangingPunct="1">
              <a:lnSpc>
                <a:spcPct val="80000"/>
              </a:lnSpc>
            </a:pPr>
            <a:r>
              <a:rPr lang="en-US" altLang="en-US" sz="1800" smtClean="0"/>
              <a:t>20 - The “Proposed” cells indicate how grade and space will be configured. Circuit information needs to be applied to every pole. See section 16.3.</a:t>
            </a:r>
          </a:p>
          <a:p>
            <a:pPr eaLnBrk="1" hangingPunct="1">
              <a:lnSpc>
                <a:spcPct val="80000"/>
              </a:lnSpc>
            </a:pPr>
            <a:r>
              <a:rPr lang="en-US" altLang="en-US" sz="1800" smtClean="0"/>
              <a:t>21 - Item No. reflects authorized costs to be billed (see section 2.1)</a:t>
            </a:r>
          </a:p>
          <a:p>
            <a:pPr eaLnBrk="1" hangingPunct="1">
              <a:lnSpc>
                <a:spcPct val="80000"/>
              </a:lnSpc>
            </a:pPr>
            <a:r>
              <a:rPr lang="en-US" altLang="en-US" sz="1800" smtClean="0"/>
              <a:t>22 – Location and Nature of Work</a:t>
            </a:r>
          </a:p>
          <a:p>
            <a:pPr eaLnBrk="1" hangingPunct="1">
              <a:lnSpc>
                <a:spcPct val="80000"/>
              </a:lnSpc>
            </a:pPr>
            <a:r>
              <a:rPr lang="en-US" altLang="en-US" sz="1800" smtClean="0"/>
              <a:t>23 – Community</a:t>
            </a:r>
          </a:p>
          <a:p>
            <a:pPr eaLnBrk="1" hangingPunct="1">
              <a:lnSpc>
                <a:spcPct val="80000"/>
              </a:lnSpc>
            </a:pPr>
            <a:r>
              <a:rPr lang="en-US" altLang="en-US" sz="1800" smtClean="0"/>
              <a:t>24 – To be filled out by SCJPC staff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914400" y="838200"/>
            <a:ext cx="7620000" cy="1143000"/>
          </a:xfrm>
        </p:spPr>
        <p:txBody>
          <a:bodyPr/>
          <a:lstStyle/>
          <a:p>
            <a:pPr eaLnBrk="1" hangingPunct="1"/>
            <a:r>
              <a:rPr lang="en-US" altLang="en-US" sz="3600" smtClean="0"/>
              <a:t>F2 Pole Work Section</a:t>
            </a:r>
            <a:endParaRPr lang="en-US" altLang="en-US" smtClean="0"/>
          </a:p>
        </p:txBody>
      </p:sp>
      <p:pic>
        <p:nvPicPr>
          <p:cNvPr id="79875" name="Picture 5"/>
          <p:cNvPicPr>
            <a:picLocks noChangeAspect="1" noChangeArrowheads="1"/>
          </p:cNvPicPr>
          <p:nvPr/>
        </p:nvPicPr>
        <p:blipFill>
          <a:blip r:embed="rId3" cstate="print"/>
          <a:srcRect/>
          <a:stretch>
            <a:fillRect/>
          </a:stretch>
        </p:blipFill>
        <p:spPr bwMode="auto">
          <a:xfrm>
            <a:off x="0" y="436563"/>
            <a:ext cx="9144000" cy="5834062"/>
          </a:xfrm>
          <a:prstGeom prst="rect">
            <a:avLst/>
          </a:prstGeom>
          <a:noFill/>
          <a:ln w="9525">
            <a:noFill/>
            <a:miter lim="800000"/>
            <a:headEnd/>
            <a:tailEnd/>
          </a:ln>
        </p:spPr>
      </p:pic>
      <p:sp>
        <p:nvSpPr>
          <p:cNvPr id="79876" name="Oval 5"/>
          <p:cNvSpPr>
            <a:spLocks noChangeArrowheads="1"/>
          </p:cNvSpPr>
          <p:nvPr/>
        </p:nvSpPr>
        <p:spPr bwMode="auto">
          <a:xfrm>
            <a:off x="1676400" y="2514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15</a:t>
            </a:r>
          </a:p>
        </p:txBody>
      </p:sp>
      <p:sp>
        <p:nvSpPr>
          <p:cNvPr id="79877" name="Oval 6"/>
          <p:cNvSpPr>
            <a:spLocks noChangeArrowheads="1"/>
          </p:cNvSpPr>
          <p:nvPr/>
        </p:nvSpPr>
        <p:spPr bwMode="auto">
          <a:xfrm>
            <a:off x="76200" y="3200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17</a:t>
            </a:r>
          </a:p>
        </p:txBody>
      </p:sp>
      <p:sp>
        <p:nvSpPr>
          <p:cNvPr id="79878" name="Oval 7"/>
          <p:cNvSpPr>
            <a:spLocks noChangeArrowheads="1"/>
          </p:cNvSpPr>
          <p:nvPr/>
        </p:nvSpPr>
        <p:spPr bwMode="auto">
          <a:xfrm>
            <a:off x="685800" y="3200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18</a:t>
            </a:r>
          </a:p>
        </p:txBody>
      </p:sp>
      <p:sp>
        <p:nvSpPr>
          <p:cNvPr id="79879" name="Oval 8"/>
          <p:cNvSpPr>
            <a:spLocks noChangeArrowheads="1"/>
          </p:cNvSpPr>
          <p:nvPr/>
        </p:nvSpPr>
        <p:spPr bwMode="auto">
          <a:xfrm>
            <a:off x="3352800" y="2514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16</a:t>
            </a:r>
          </a:p>
        </p:txBody>
      </p:sp>
      <p:sp>
        <p:nvSpPr>
          <p:cNvPr id="79880" name="Oval 9"/>
          <p:cNvSpPr>
            <a:spLocks noChangeArrowheads="1"/>
          </p:cNvSpPr>
          <p:nvPr/>
        </p:nvSpPr>
        <p:spPr bwMode="auto">
          <a:xfrm>
            <a:off x="1447800" y="32004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19</a:t>
            </a:r>
          </a:p>
        </p:txBody>
      </p:sp>
      <p:sp>
        <p:nvSpPr>
          <p:cNvPr id="79881" name="Oval 10"/>
          <p:cNvSpPr>
            <a:spLocks noChangeArrowheads="1"/>
          </p:cNvSpPr>
          <p:nvPr/>
        </p:nvSpPr>
        <p:spPr bwMode="auto">
          <a:xfrm>
            <a:off x="32004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20</a:t>
            </a:r>
          </a:p>
        </p:txBody>
      </p:sp>
      <p:sp>
        <p:nvSpPr>
          <p:cNvPr id="79882" name="Oval 10"/>
          <p:cNvSpPr>
            <a:spLocks noChangeArrowheads="1"/>
          </p:cNvSpPr>
          <p:nvPr/>
        </p:nvSpPr>
        <p:spPr bwMode="auto">
          <a:xfrm>
            <a:off x="46482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21</a:t>
            </a:r>
          </a:p>
        </p:txBody>
      </p:sp>
      <p:sp>
        <p:nvSpPr>
          <p:cNvPr id="79883" name="Oval 10"/>
          <p:cNvSpPr>
            <a:spLocks noChangeArrowheads="1"/>
          </p:cNvSpPr>
          <p:nvPr/>
        </p:nvSpPr>
        <p:spPr bwMode="auto">
          <a:xfrm>
            <a:off x="56388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22</a:t>
            </a:r>
          </a:p>
        </p:txBody>
      </p:sp>
      <p:sp>
        <p:nvSpPr>
          <p:cNvPr id="79884" name="Oval 10"/>
          <p:cNvSpPr>
            <a:spLocks noChangeArrowheads="1"/>
          </p:cNvSpPr>
          <p:nvPr/>
        </p:nvSpPr>
        <p:spPr bwMode="auto">
          <a:xfrm>
            <a:off x="3886200" y="5791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23</a:t>
            </a:r>
          </a:p>
        </p:txBody>
      </p:sp>
      <p:sp>
        <p:nvSpPr>
          <p:cNvPr id="79885" name="Oval 10"/>
          <p:cNvSpPr>
            <a:spLocks noChangeArrowheads="1"/>
          </p:cNvSpPr>
          <p:nvPr/>
        </p:nvSpPr>
        <p:spPr bwMode="auto">
          <a:xfrm>
            <a:off x="7391400" y="32766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24</a:t>
            </a:r>
          </a:p>
        </p:txBody>
      </p:sp>
      <p:sp>
        <p:nvSpPr>
          <p:cNvPr id="79886" name="Oval 10"/>
          <p:cNvSpPr>
            <a:spLocks noChangeArrowheads="1"/>
          </p:cNvSpPr>
          <p:nvPr/>
        </p:nvSpPr>
        <p:spPr bwMode="auto">
          <a:xfrm>
            <a:off x="990600" y="4572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24</a:t>
            </a:r>
          </a:p>
        </p:txBody>
      </p:sp>
      <p:sp>
        <p:nvSpPr>
          <p:cNvPr id="79887" name="Oval 10"/>
          <p:cNvSpPr>
            <a:spLocks noChangeArrowheads="1"/>
          </p:cNvSpPr>
          <p:nvPr/>
        </p:nvSpPr>
        <p:spPr bwMode="auto">
          <a:xfrm>
            <a:off x="7391400" y="1828800"/>
            <a:ext cx="457200" cy="304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charset="0"/>
              </a:rPr>
              <a:t>24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685800" y="685800"/>
            <a:ext cx="7162800" cy="762000"/>
          </a:xfrm>
        </p:spPr>
        <p:txBody>
          <a:bodyPr/>
          <a:lstStyle/>
          <a:p>
            <a:pPr eaLnBrk="1" hangingPunct="1"/>
            <a:r>
              <a:rPr lang="en-US" altLang="en-US" sz="3600" smtClean="0"/>
              <a:t>F2 Pole Work Section Page 1</a:t>
            </a:r>
          </a:p>
        </p:txBody>
      </p:sp>
      <p:pic>
        <p:nvPicPr>
          <p:cNvPr id="80899" name="Picture 30"/>
          <p:cNvPicPr>
            <a:picLocks noChangeAspect="1" noChangeArrowheads="1"/>
          </p:cNvPicPr>
          <p:nvPr/>
        </p:nvPicPr>
        <p:blipFill>
          <a:blip r:embed="rId3" cstate="print"/>
          <a:srcRect/>
          <a:stretch>
            <a:fillRect/>
          </a:stretch>
        </p:blipFill>
        <p:spPr bwMode="auto">
          <a:xfrm>
            <a:off x="0" y="381000"/>
            <a:ext cx="9144000" cy="5834063"/>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1371600"/>
            <a:ext cx="7772400" cy="1143000"/>
          </a:xfrm>
        </p:spPr>
        <p:txBody>
          <a:bodyPr/>
          <a:lstStyle/>
          <a:p>
            <a:pPr eaLnBrk="1" hangingPunct="1"/>
            <a:r>
              <a:rPr lang="en-US" altLang="en-US" smtClean="0"/>
              <a:t>F2 Pole Work Section Page 2</a:t>
            </a:r>
          </a:p>
        </p:txBody>
      </p:sp>
      <p:pic>
        <p:nvPicPr>
          <p:cNvPr id="81923" name="Picture 4"/>
          <p:cNvPicPr>
            <a:picLocks noChangeAspect="1" noChangeArrowheads="1"/>
          </p:cNvPicPr>
          <p:nvPr/>
        </p:nvPicPr>
        <p:blipFill>
          <a:blip r:embed="rId3" cstate="print"/>
          <a:srcRect/>
          <a:stretch>
            <a:fillRect/>
          </a:stretch>
        </p:blipFill>
        <p:spPr bwMode="auto">
          <a:xfrm>
            <a:off x="0" y="457200"/>
            <a:ext cx="9144000" cy="57451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Routine Handbook</a:t>
            </a:r>
          </a:p>
        </p:txBody>
      </p:sp>
      <p:sp>
        <p:nvSpPr>
          <p:cNvPr id="20483" name="Rectangle 3"/>
          <p:cNvSpPr>
            <a:spLocks noGrp="1" noChangeArrowheads="1"/>
          </p:cNvSpPr>
          <p:nvPr>
            <p:ph type="body" idx="1"/>
          </p:nvPr>
        </p:nvSpPr>
        <p:spPr>
          <a:xfrm>
            <a:off x="685800" y="1752600"/>
            <a:ext cx="7848600" cy="4876800"/>
          </a:xfrm>
        </p:spPr>
        <p:txBody>
          <a:bodyPr/>
          <a:lstStyle/>
          <a:p>
            <a:pPr eaLnBrk="1" hangingPunct="1"/>
            <a:r>
              <a:rPr lang="en-US" altLang="en-US" sz="2400" smtClean="0"/>
              <a:t>The Routine Handbook contains the established guidelines and rules to process Joint Pole Authorizations.</a:t>
            </a:r>
          </a:p>
          <a:p>
            <a:pPr eaLnBrk="1" hangingPunct="1"/>
            <a:r>
              <a:rPr lang="en-US" altLang="en-US" sz="2400" smtClean="0"/>
              <a:t>These rules cover joint pole practices, routine, and use of various forms devised to facilitate joint pole construction and to obtain accurate records promptly in accordance with the Southern California Joint Pole Agreement of January 1, 1998.</a:t>
            </a:r>
          </a:p>
          <a:p>
            <a:pPr eaLnBrk="1" hangingPunct="1"/>
            <a:r>
              <a:rPr lang="en-US" altLang="en-US" sz="2400" smtClean="0"/>
              <a:t>In the administration of joint ownership under the Routine, it is intended that all owners shall participate under the same rules.</a:t>
            </a:r>
          </a:p>
          <a:p>
            <a:pPr eaLnBrk="1" hangingPunct="1"/>
            <a:r>
              <a:rPr lang="en-US" altLang="en-US" sz="2400" smtClean="0"/>
              <a:t>Revisions and updates published annually.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8200" y="1828800"/>
            <a:ext cx="7543800" cy="2209800"/>
          </a:xfrm>
        </p:spPr>
        <p:txBody>
          <a:bodyPr/>
          <a:lstStyle/>
          <a:p>
            <a:pPr eaLnBrk="1" hangingPunct="1"/>
            <a:r>
              <a:rPr lang="en-US" altLang="en-US" smtClean="0"/>
              <a:t>Sample Photocopy of Finalized Form 2 JPA </a:t>
            </a:r>
            <a:br>
              <a:rPr lang="en-US" altLang="en-US" smtClean="0"/>
            </a:br>
            <a:r>
              <a:rPr lang="en-US" altLang="en-US" smtClean="0"/>
              <a:t>Provided by SCJPC Office</a:t>
            </a:r>
            <a:endParaRPr lang="en-US" altLang="en-US" sz="36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idx="4294967295"/>
          </p:nvPr>
        </p:nvSpPr>
        <p:spPr>
          <a:xfrm>
            <a:off x="685800" y="685800"/>
            <a:ext cx="7162800" cy="762000"/>
          </a:xfrm>
        </p:spPr>
        <p:txBody>
          <a:bodyPr/>
          <a:lstStyle/>
          <a:p>
            <a:pPr eaLnBrk="1" hangingPunct="1"/>
            <a:r>
              <a:rPr lang="en-US" altLang="en-US" smtClean="0"/>
              <a:t>Finalized Form 2 JPA </a:t>
            </a:r>
            <a:br>
              <a:rPr lang="en-US" altLang="en-US" smtClean="0"/>
            </a:br>
            <a:r>
              <a:rPr lang="en-US" altLang="en-US" smtClean="0"/>
              <a:t>Page 1</a:t>
            </a:r>
          </a:p>
        </p:txBody>
      </p:sp>
      <p:pic>
        <p:nvPicPr>
          <p:cNvPr id="83971" name="Picture 1032" descr="C:\Documents and Settings\angela.MAIN\Desktop\p01-100.jpg"/>
          <p:cNvPicPr>
            <a:picLocks noChangeAspect="1" noChangeArrowheads="1"/>
          </p:cNvPicPr>
          <p:nvPr/>
        </p:nvPicPr>
        <p:blipFill>
          <a:blip r:embed="rId3" cstate="print"/>
          <a:srcRect/>
          <a:stretch>
            <a:fillRect/>
          </a:stretch>
        </p:blipFill>
        <p:spPr bwMode="auto">
          <a:xfrm>
            <a:off x="57150" y="533400"/>
            <a:ext cx="9086850" cy="55308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85800" y="685800"/>
            <a:ext cx="7162800" cy="762000"/>
          </a:xfrm>
        </p:spPr>
        <p:txBody>
          <a:bodyPr/>
          <a:lstStyle/>
          <a:p>
            <a:pPr eaLnBrk="1" hangingPunct="1"/>
            <a:r>
              <a:rPr lang="en-US" altLang="en-US" smtClean="0"/>
              <a:t>Finalized Form 2 JPA </a:t>
            </a:r>
            <a:br>
              <a:rPr lang="en-US" altLang="en-US" smtClean="0"/>
            </a:br>
            <a:r>
              <a:rPr lang="en-US" altLang="en-US" smtClean="0"/>
              <a:t>Page 1A</a:t>
            </a:r>
          </a:p>
        </p:txBody>
      </p:sp>
      <p:pic>
        <p:nvPicPr>
          <p:cNvPr id="84995" name="Picture 7" descr="C:\Documents and Settings\angela.MAIN\Desktop\p01a-100.jpg"/>
          <p:cNvPicPr>
            <a:picLocks noChangeAspect="1" noChangeArrowheads="1"/>
          </p:cNvPicPr>
          <p:nvPr/>
        </p:nvPicPr>
        <p:blipFill>
          <a:blip r:embed="rId3" cstate="print"/>
          <a:srcRect/>
          <a:stretch>
            <a:fillRect/>
          </a:stretch>
        </p:blipFill>
        <p:spPr bwMode="auto">
          <a:xfrm>
            <a:off x="57150" y="488950"/>
            <a:ext cx="9086850" cy="55308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5800" y="685800"/>
            <a:ext cx="7162800" cy="762000"/>
          </a:xfrm>
        </p:spPr>
        <p:txBody>
          <a:bodyPr/>
          <a:lstStyle/>
          <a:p>
            <a:pPr eaLnBrk="1" hangingPunct="1"/>
            <a:r>
              <a:rPr lang="en-US" altLang="en-US" smtClean="0"/>
              <a:t>Finalized Form 2 JPA </a:t>
            </a:r>
            <a:br>
              <a:rPr lang="en-US" altLang="en-US" smtClean="0"/>
            </a:br>
            <a:r>
              <a:rPr lang="en-US" altLang="en-US" smtClean="0"/>
              <a:t>Page 2</a:t>
            </a:r>
          </a:p>
        </p:txBody>
      </p:sp>
      <p:pic>
        <p:nvPicPr>
          <p:cNvPr id="86019" name="Picture 7" descr="C:\Documents and Settings\angela.MAIN\Desktop\p02-100.jpg"/>
          <p:cNvPicPr>
            <a:picLocks noChangeAspect="1" noChangeArrowheads="1"/>
          </p:cNvPicPr>
          <p:nvPr/>
        </p:nvPicPr>
        <p:blipFill>
          <a:blip r:embed="rId3" cstate="print"/>
          <a:srcRect/>
          <a:stretch>
            <a:fillRect/>
          </a:stretch>
        </p:blipFill>
        <p:spPr bwMode="auto">
          <a:xfrm>
            <a:off x="57150" y="381000"/>
            <a:ext cx="9086850" cy="55308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685800" y="685800"/>
            <a:ext cx="7162800" cy="762000"/>
          </a:xfrm>
        </p:spPr>
        <p:txBody>
          <a:bodyPr/>
          <a:lstStyle/>
          <a:p>
            <a:pPr eaLnBrk="1" hangingPunct="1"/>
            <a:r>
              <a:rPr lang="en-US" altLang="en-US" smtClean="0"/>
              <a:t>Finalized Form 2 JPA </a:t>
            </a:r>
            <a:br>
              <a:rPr lang="en-US" altLang="en-US" smtClean="0"/>
            </a:br>
            <a:r>
              <a:rPr lang="en-US" altLang="en-US" smtClean="0"/>
              <a:t>Page 2A</a:t>
            </a:r>
          </a:p>
        </p:txBody>
      </p:sp>
      <p:pic>
        <p:nvPicPr>
          <p:cNvPr id="87043" name="Picture 6" descr="C:\Documents and Settings\angela.MAIN\Desktop\p02a-100.jpg"/>
          <p:cNvPicPr>
            <a:picLocks noChangeAspect="1" noChangeArrowheads="1"/>
          </p:cNvPicPr>
          <p:nvPr/>
        </p:nvPicPr>
        <p:blipFill>
          <a:blip r:embed="rId3" cstate="print"/>
          <a:srcRect/>
          <a:stretch>
            <a:fillRect/>
          </a:stretch>
        </p:blipFill>
        <p:spPr bwMode="auto">
          <a:xfrm>
            <a:off x="57150" y="457200"/>
            <a:ext cx="9086850" cy="553085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2057400"/>
            <a:ext cx="7772400" cy="1143000"/>
          </a:xfrm>
        </p:spPr>
        <p:txBody>
          <a:bodyPr/>
          <a:lstStyle/>
          <a:p>
            <a:pPr eaLnBrk="1" hangingPunct="1"/>
            <a:r>
              <a:rPr lang="en-US" altLang="en-US" smtClean="0"/>
              <a:t>Generic Bill of Sale – Form 44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90600" y="381000"/>
            <a:ext cx="6248400" cy="1981200"/>
          </a:xfrm>
        </p:spPr>
        <p:txBody>
          <a:bodyPr/>
          <a:lstStyle/>
          <a:p>
            <a:pPr eaLnBrk="1" hangingPunct="1"/>
            <a:r>
              <a:rPr lang="en-US" altLang="en-US" smtClean="0"/>
              <a:t>Bill of Sale – Form 44</a:t>
            </a:r>
          </a:p>
        </p:txBody>
      </p:sp>
      <p:pic>
        <p:nvPicPr>
          <p:cNvPr id="89091" name="Picture 11" descr="C:\Documents and Settings\angela.MAIN\Desktop\p01gif.gif"/>
          <p:cNvPicPr>
            <a:picLocks noChangeAspect="1" noChangeArrowheads="1"/>
          </p:cNvPicPr>
          <p:nvPr/>
        </p:nvPicPr>
        <p:blipFill>
          <a:blip r:embed="rId3" cstate="print"/>
          <a:srcRect/>
          <a:stretch>
            <a:fillRect/>
          </a:stretch>
        </p:blipFill>
        <p:spPr bwMode="auto">
          <a:xfrm>
            <a:off x="914400" y="65088"/>
            <a:ext cx="7162800" cy="6792912"/>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90600" y="381000"/>
            <a:ext cx="6248400" cy="1981200"/>
          </a:xfrm>
        </p:spPr>
        <p:txBody>
          <a:bodyPr/>
          <a:lstStyle/>
          <a:p>
            <a:pPr eaLnBrk="1" hangingPunct="1"/>
            <a:r>
              <a:rPr lang="en-US" altLang="en-US" smtClean="0"/>
              <a:t>Bill of Sale – Form 44</a:t>
            </a:r>
          </a:p>
        </p:txBody>
      </p:sp>
      <p:pic>
        <p:nvPicPr>
          <p:cNvPr id="90115" name="Picture 9" descr="C:\Documents and Settings\angela.MAIN\Desktop\p02gif.gif"/>
          <p:cNvPicPr>
            <a:picLocks noChangeAspect="1" noChangeArrowheads="1"/>
          </p:cNvPicPr>
          <p:nvPr/>
        </p:nvPicPr>
        <p:blipFill>
          <a:blip r:embed="rId3" cstate="print"/>
          <a:srcRect/>
          <a:stretch>
            <a:fillRect/>
          </a:stretch>
        </p:blipFill>
        <p:spPr bwMode="auto">
          <a:xfrm>
            <a:off x="673100" y="82550"/>
            <a:ext cx="8013700" cy="669925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mtClean="0"/>
              <a:t>Bill of Sale – Form 44</a:t>
            </a:r>
          </a:p>
        </p:txBody>
      </p:sp>
      <p:sp>
        <p:nvSpPr>
          <p:cNvPr id="91139" name="Rectangle 3"/>
          <p:cNvSpPr>
            <a:spLocks noGrp="1" noChangeArrowheads="1"/>
          </p:cNvSpPr>
          <p:nvPr>
            <p:ph type="body" idx="1"/>
          </p:nvPr>
        </p:nvSpPr>
        <p:spPr/>
        <p:txBody>
          <a:bodyPr/>
          <a:lstStyle/>
          <a:p>
            <a:pPr eaLnBrk="1" hangingPunct="1"/>
            <a:r>
              <a:rPr lang="en-US" altLang="en-US" smtClean="0"/>
              <a:t>Utilities will receive this form from the SCJPC office reflecting monthly activity</a:t>
            </a:r>
          </a:p>
          <a:p>
            <a:pPr eaLnBrk="1" hangingPunct="1"/>
            <a:r>
              <a:rPr lang="en-US" altLang="en-US" smtClean="0"/>
              <a:t>This form is authorization for each utility to invoice for the monthly activity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p:cNvPicPr>
            <a:picLocks noChangeAspect="1" noChangeArrowheads="1"/>
          </p:cNvPicPr>
          <p:nvPr/>
        </p:nvPicPr>
        <p:blipFill>
          <a:blip r:embed="rId3" cstate="print"/>
          <a:srcRect/>
          <a:stretch>
            <a:fillRect/>
          </a:stretch>
        </p:blipFill>
        <p:spPr bwMode="auto">
          <a:xfrm>
            <a:off x="166688" y="23813"/>
            <a:ext cx="8810625" cy="6810375"/>
          </a:xfrm>
          <a:prstGeom prst="rect">
            <a:avLst/>
          </a:prstGeom>
          <a:solidFill>
            <a:schemeClr val="bg1"/>
          </a:solidFill>
          <a:ln w="9525">
            <a:noFill/>
            <a:miter lim="800000"/>
            <a:headEnd/>
            <a:tailEnd/>
          </a:ln>
        </p:spPr>
      </p:pic>
      <p:sp>
        <p:nvSpPr>
          <p:cNvPr id="92163" name="Text Box 6"/>
          <p:cNvSpPr txBox="1">
            <a:spLocks noChangeArrowheads="1"/>
          </p:cNvSpPr>
          <p:nvPr/>
        </p:nvSpPr>
        <p:spPr bwMode="auto">
          <a:xfrm>
            <a:off x="398463" y="728663"/>
            <a:ext cx="3946525" cy="2395537"/>
          </a:xfrm>
          <a:prstGeom prst="rect">
            <a:avLst/>
          </a:prstGeom>
          <a:solidFill>
            <a:schemeClr val="bg1"/>
          </a:solidFill>
          <a:ln w="9525">
            <a:noFill/>
            <a:miter lim="800000"/>
            <a:headEnd/>
            <a:tailEnd/>
          </a:ln>
        </p:spPr>
        <p:txBody>
          <a:bodyPr>
            <a:spAutoFit/>
          </a:bodyPr>
          <a:lstStyle/>
          <a:p>
            <a:pPr algn="just">
              <a:spcBef>
                <a:spcPct val="50000"/>
              </a:spcBef>
            </a:pPr>
            <a:r>
              <a:rPr lang="en-US" altLang="en-US" sz="1600"/>
              <a:t>Space shown for each utility on JPA must equal usable footage.  See section 16.  For allocation purposes, safety clearance zone for a 45’ pole is from the highest communication up 6’. Any remaining usable footage is allocated to the base owner.  As new members purchase space on the pole, the safety clearance zone moves up no higher than 6’ below the lowest power. </a:t>
            </a:r>
          </a:p>
        </p:txBody>
      </p:sp>
      <p:sp>
        <p:nvSpPr>
          <p:cNvPr id="92164" name="Rectangle 7"/>
          <p:cNvSpPr>
            <a:spLocks noChangeArrowheads="1"/>
          </p:cNvSpPr>
          <p:nvPr/>
        </p:nvSpPr>
        <p:spPr bwMode="auto">
          <a:xfrm>
            <a:off x="1231900" y="3581400"/>
            <a:ext cx="303213" cy="31877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2165" name="Line 9"/>
          <p:cNvSpPr>
            <a:spLocks noChangeShapeType="1"/>
          </p:cNvSpPr>
          <p:nvPr/>
        </p:nvSpPr>
        <p:spPr bwMode="auto">
          <a:xfrm flipH="1">
            <a:off x="473075" y="3581400"/>
            <a:ext cx="1746250" cy="0"/>
          </a:xfrm>
          <a:prstGeom prst="line">
            <a:avLst/>
          </a:prstGeom>
          <a:noFill/>
          <a:ln w="9525">
            <a:solidFill>
              <a:schemeClr val="tx1"/>
            </a:solidFill>
            <a:round/>
            <a:headEnd/>
            <a:tailEnd/>
          </a:ln>
        </p:spPr>
        <p:txBody>
          <a:bodyPr/>
          <a:lstStyle/>
          <a:p>
            <a:endParaRPr lang="en-US"/>
          </a:p>
        </p:txBody>
      </p:sp>
      <p:sp>
        <p:nvSpPr>
          <p:cNvPr id="92166" name="Line 11"/>
          <p:cNvSpPr>
            <a:spLocks noChangeShapeType="1"/>
          </p:cNvSpPr>
          <p:nvPr/>
        </p:nvSpPr>
        <p:spPr bwMode="auto">
          <a:xfrm flipH="1">
            <a:off x="473075" y="6769100"/>
            <a:ext cx="1746250" cy="0"/>
          </a:xfrm>
          <a:prstGeom prst="line">
            <a:avLst/>
          </a:prstGeom>
          <a:noFill/>
          <a:ln w="9525">
            <a:solidFill>
              <a:schemeClr val="tx1"/>
            </a:solidFill>
            <a:round/>
            <a:headEnd/>
            <a:tailEnd/>
          </a:ln>
        </p:spPr>
        <p:txBody>
          <a:bodyPr/>
          <a:lstStyle/>
          <a:p>
            <a:endParaRPr lang="en-US"/>
          </a:p>
        </p:txBody>
      </p:sp>
      <p:sp>
        <p:nvSpPr>
          <p:cNvPr id="92167" name="Line 12"/>
          <p:cNvSpPr>
            <a:spLocks noChangeShapeType="1"/>
          </p:cNvSpPr>
          <p:nvPr/>
        </p:nvSpPr>
        <p:spPr bwMode="auto">
          <a:xfrm>
            <a:off x="473075" y="3581400"/>
            <a:ext cx="0" cy="1441450"/>
          </a:xfrm>
          <a:prstGeom prst="line">
            <a:avLst/>
          </a:prstGeom>
          <a:noFill/>
          <a:ln w="9525">
            <a:solidFill>
              <a:schemeClr val="tx1"/>
            </a:solidFill>
            <a:round/>
            <a:headEnd/>
            <a:tailEnd type="triangle" w="med" len="med"/>
          </a:ln>
        </p:spPr>
        <p:txBody>
          <a:bodyPr/>
          <a:lstStyle/>
          <a:p>
            <a:endParaRPr lang="en-US"/>
          </a:p>
        </p:txBody>
      </p:sp>
      <p:sp>
        <p:nvSpPr>
          <p:cNvPr id="92168" name="Line 13"/>
          <p:cNvSpPr>
            <a:spLocks noChangeShapeType="1"/>
          </p:cNvSpPr>
          <p:nvPr/>
        </p:nvSpPr>
        <p:spPr bwMode="auto">
          <a:xfrm flipV="1">
            <a:off x="473075" y="5327650"/>
            <a:ext cx="0" cy="1441450"/>
          </a:xfrm>
          <a:prstGeom prst="line">
            <a:avLst/>
          </a:prstGeom>
          <a:noFill/>
          <a:ln w="9525">
            <a:solidFill>
              <a:schemeClr val="tx1"/>
            </a:solidFill>
            <a:round/>
            <a:headEnd/>
            <a:tailEnd type="triangle" w="med" len="med"/>
          </a:ln>
        </p:spPr>
        <p:txBody>
          <a:bodyPr/>
          <a:lstStyle/>
          <a:p>
            <a:endParaRPr lang="en-US"/>
          </a:p>
        </p:txBody>
      </p:sp>
      <p:sp>
        <p:nvSpPr>
          <p:cNvPr id="92169" name="Text Box 14"/>
          <p:cNvSpPr txBox="1">
            <a:spLocks noChangeArrowheads="1"/>
          </p:cNvSpPr>
          <p:nvPr/>
        </p:nvSpPr>
        <p:spPr bwMode="auto">
          <a:xfrm>
            <a:off x="169863" y="5099050"/>
            <a:ext cx="608012" cy="198438"/>
          </a:xfrm>
          <a:prstGeom prst="rect">
            <a:avLst/>
          </a:prstGeom>
          <a:noFill/>
          <a:ln w="9525">
            <a:noFill/>
            <a:miter lim="800000"/>
            <a:headEnd/>
            <a:tailEnd/>
          </a:ln>
        </p:spPr>
        <p:txBody>
          <a:bodyPr>
            <a:spAutoFit/>
          </a:bodyPr>
          <a:lstStyle/>
          <a:p>
            <a:pPr>
              <a:spcBef>
                <a:spcPct val="50000"/>
              </a:spcBef>
            </a:pPr>
            <a:r>
              <a:rPr lang="en-US" altLang="en-US" sz="700" b="1"/>
              <a:t>45’ POLE</a:t>
            </a:r>
          </a:p>
        </p:txBody>
      </p:sp>
      <p:sp>
        <p:nvSpPr>
          <p:cNvPr id="92170" name="Line 15"/>
          <p:cNvSpPr>
            <a:spLocks noChangeShapeType="1"/>
          </p:cNvSpPr>
          <p:nvPr/>
        </p:nvSpPr>
        <p:spPr bwMode="auto">
          <a:xfrm>
            <a:off x="549275" y="6313488"/>
            <a:ext cx="1670050" cy="0"/>
          </a:xfrm>
          <a:prstGeom prst="line">
            <a:avLst/>
          </a:prstGeom>
          <a:noFill/>
          <a:ln w="9525">
            <a:solidFill>
              <a:schemeClr val="tx1"/>
            </a:solidFill>
            <a:prstDash val="dashDot"/>
            <a:round/>
            <a:headEnd/>
            <a:tailEnd/>
          </a:ln>
        </p:spPr>
        <p:txBody>
          <a:bodyPr/>
          <a:lstStyle/>
          <a:p>
            <a:endParaRPr lang="en-US"/>
          </a:p>
        </p:txBody>
      </p:sp>
      <p:sp>
        <p:nvSpPr>
          <p:cNvPr id="92171" name="Line 16"/>
          <p:cNvSpPr>
            <a:spLocks noChangeShapeType="1"/>
          </p:cNvSpPr>
          <p:nvPr/>
        </p:nvSpPr>
        <p:spPr bwMode="auto">
          <a:xfrm>
            <a:off x="1535113" y="5478463"/>
            <a:ext cx="684212" cy="0"/>
          </a:xfrm>
          <a:prstGeom prst="line">
            <a:avLst/>
          </a:prstGeom>
          <a:noFill/>
          <a:ln w="9525">
            <a:solidFill>
              <a:schemeClr val="tx1"/>
            </a:solidFill>
            <a:round/>
            <a:headEnd/>
            <a:tailEnd/>
          </a:ln>
        </p:spPr>
        <p:txBody>
          <a:bodyPr/>
          <a:lstStyle/>
          <a:p>
            <a:endParaRPr lang="en-US"/>
          </a:p>
        </p:txBody>
      </p:sp>
      <p:sp>
        <p:nvSpPr>
          <p:cNvPr id="92172" name="Line 17"/>
          <p:cNvSpPr>
            <a:spLocks noChangeShapeType="1"/>
          </p:cNvSpPr>
          <p:nvPr/>
        </p:nvSpPr>
        <p:spPr bwMode="auto">
          <a:xfrm>
            <a:off x="1535113" y="5022850"/>
            <a:ext cx="684212" cy="0"/>
          </a:xfrm>
          <a:prstGeom prst="line">
            <a:avLst/>
          </a:prstGeom>
          <a:noFill/>
          <a:ln w="9525">
            <a:solidFill>
              <a:schemeClr val="tx1"/>
            </a:solidFill>
            <a:round/>
            <a:headEnd/>
            <a:tailEnd/>
          </a:ln>
        </p:spPr>
        <p:txBody>
          <a:bodyPr/>
          <a:lstStyle/>
          <a:p>
            <a:endParaRPr lang="en-US"/>
          </a:p>
        </p:txBody>
      </p:sp>
      <p:sp>
        <p:nvSpPr>
          <p:cNvPr id="92173" name="Line 18"/>
          <p:cNvSpPr>
            <a:spLocks noChangeShapeType="1"/>
          </p:cNvSpPr>
          <p:nvPr/>
        </p:nvSpPr>
        <p:spPr bwMode="auto">
          <a:xfrm>
            <a:off x="1535113" y="4491038"/>
            <a:ext cx="684212" cy="0"/>
          </a:xfrm>
          <a:prstGeom prst="line">
            <a:avLst/>
          </a:prstGeom>
          <a:noFill/>
          <a:ln w="9525">
            <a:solidFill>
              <a:schemeClr val="tx1"/>
            </a:solidFill>
            <a:round/>
            <a:headEnd/>
            <a:tailEnd/>
          </a:ln>
        </p:spPr>
        <p:txBody>
          <a:bodyPr/>
          <a:lstStyle/>
          <a:p>
            <a:endParaRPr lang="en-US"/>
          </a:p>
        </p:txBody>
      </p:sp>
      <p:sp>
        <p:nvSpPr>
          <p:cNvPr id="92174" name="Line 19"/>
          <p:cNvSpPr>
            <a:spLocks noChangeShapeType="1"/>
          </p:cNvSpPr>
          <p:nvPr/>
        </p:nvSpPr>
        <p:spPr bwMode="auto">
          <a:xfrm flipV="1">
            <a:off x="1914525" y="3581400"/>
            <a:ext cx="0" cy="379413"/>
          </a:xfrm>
          <a:prstGeom prst="line">
            <a:avLst/>
          </a:prstGeom>
          <a:noFill/>
          <a:ln w="9525">
            <a:solidFill>
              <a:schemeClr val="tx1"/>
            </a:solidFill>
            <a:round/>
            <a:headEnd/>
            <a:tailEnd type="triangle" w="med" len="med"/>
          </a:ln>
        </p:spPr>
        <p:txBody>
          <a:bodyPr/>
          <a:lstStyle/>
          <a:p>
            <a:endParaRPr lang="en-US"/>
          </a:p>
        </p:txBody>
      </p:sp>
      <p:sp>
        <p:nvSpPr>
          <p:cNvPr id="92175" name="Line 20"/>
          <p:cNvSpPr>
            <a:spLocks noChangeShapeType="1"/>
          </p:cNvSpPr>
          <p:nvPr/>
        </p:nvSpPr>
        <p:spPr bwMode="auto">
          <a:xfrm>
            <a:off x="1914525" y="4111625"/>
            <a:ext cx="0" cy="379413"/>
          </a:xfrm>
          <a:prstGeom prst="line">
            <a:avLst/>
          </a:prstGeom>
          <a:noFill/>
          <a:ln w="9525">
            <a:solidFill>
              <a:schemeClr val="tx1"/>
            </a:solidFill>
            <a:round/>
            <a:headEnd/>
            <a:tailEnd type="triangle" w="med" len="med"/>
          </a:ln>
        </p:spPr>
        <p:txBody>
          <a:bodyPr/>
          <a:lstStyle/>
          <a:p>
            <a:endParaRPr lang="en-US"/>
          </a:p>
        </p:txBody>
      </p:sp>
      <p:sp>
        <p:nvSpPr>
          <p:cNvPr id="92176" name="Line 24"/>
          <p:cNvSpPr>
            <a:spLocks noChangeShapeType="1"/>
          </p:cNvSpPr>
          <p:nvPr/>
        </p:nvSpPr>
        <p:spPr bwMode="auto">
          <a:xfrm>
            <a:off x="1687513" y="4870450"/>
            <a:ext cx="0" cy="153988"/>
          </a:xfrm>
          <a:prstGeom prst="line">
            <a:avLst/>
          </a:prstGeom>
          <a:noFill/>
          <a:ln w="9525">
            <a:solidFill>
              <a:schemeClr val="tx1"/>
            </a:solidFill>
            <a:round/>
            <a:headEnd/>
            <a:tailEnd type="triangle" w="med" len="med"/>
          </a:ln>
        </p:spPr>
        <p:txBody>
          <a:bodyPr/>
          <a:lstStyle/>
          <a:p>
            <a:endParaRPr lang="en-US"/>
          </a:p>
        </p:txBody>
      </p:sp>
      <p:sp>
        <p:nvSpPr>
          <p:cNvPr id="92177" name="Line 25"/>
          <p:cNvSpPr>
            <a:spLocks noChangeShapeType="1"/>
          </p:cNvSpPr>
          <p:nvPr/>
        </p:nvSpPr>
        <p:spPr bwMode="auto">
          <a:xfrm flipV="1">
            <a:off x="1687513" y="4491038"/>
            <a:ext cx="0" cy="153987"/>
          </a:xfrm>
          <a:prstGeom prst="line">
            <a:avLst/>
          </a:prstGeom>
          <a:noFill/>
          <a:ln w="9525">
            <a:solidFill>
              <a:schemeClr val="tx1"/>
            </a:solidFill>
            <a:round/>
            <a:headEnd/>
            <a:tailEnd type="triangle" w="med" len="med"/>
          </a:ln>
        </p:spPr>
        <p:txBody>
          <a:bodyPr/>
          <a:lstStyle/>
          <a:p>
            <a:endParaRPr lang="en-US"/>
          </a:p>
        </p:txBody>
      </p:sp>
      <p:sp>
        <p:nvSpPr>
          <p:cNvPr id="92178" name="Line 26"/>
          <p:cNvSpPr>
            <a:spLocks noChangeShapeType="1"/>
          </p:cNvSpPr>
          <p:nvPr/>
        </p:nvSpPr>
        <p:spPr bwMode="auto">
          <a:xfrm>
            <a:off x="1990725" y="5326063"/>
            <a:ext cx="0" cy="152400"/>
          </a:xfrm>
          <a:prstGeom prst="line">
            <a:avLst/>
          </a:prstGeom>
          <a:noFill/>
          <a:ln w="9525">
            <a:solidFill>
              <a:schemeClr val="tx1"/>
            </a:solidFill>
            <a:round/>
            <a:headEnd/>
            <a:tailEnd type="triangle" w="med" len="med"/>
          </a:ln>
        </p:spPr>
        <p:txBody>
          <a:bodyPr/>
          <a:lstStyle/>
          <a:p>
            <a:endParaRPr lang="en-US"/>
          </a:p>
        </p:txBody>
      </p:sp>
      <p:sp>
        <p:nvSpPr>
          <p:cNvPr id="92179" name="Line 27"/>
          <p:cNvSpPr>
            <a:spLocks noChangeShapeType="1"/>
          </p:cNvSpPr>
          <p:nvPr/>
        </p:nvSpPr>
        <p:spPr bwMode="auto">
          <a:xfrm flipV="1">
            <a:off x="1990725" y="5022850"/>
            <a:ext cx="0" cy="152400"/>
          </a:xfrm>
          <a:prstGeom prst="line">
            <a:avLst/>
          </a:prstGeom>
          <a:noFill/>
          <a:ln w="9525">
            <a:solidFill>
              <a:schemeClr val="tx1"/>
            </a:solidFill>
            <a:round/>
            <a:headEnd/>
            <a:tailEnd type="triangle" w="med" len="med"/>
          </a:ln>
        </p:spPr>
        <p:txBody>
          <a:bodyPr/>
          <a:lstStyle/>
          <a:p>
            <a:endParaRPr lang="en-US"/>
          </a:p>
        </p:txBody>
      </p:sp>
      <p:sp>
        <p:nvSpPr>
          <p:cNvPr id="92180" name="Line 29"/>
          <p:cNvSpPr>
            <a:spLocks noChangeShapeType="1"/>
          </p:cNvSpPr>
          <p:nvPr/>
        </p:nvSpPr>
        <p:spPr bwMode="auto">
          <a:xfrm>
            <a:off x="1839913" y="6008688"/>
            <a:ext cx="0" cy="304800"/>
          </a:xfrm>
          <a:prstGeom prst="line">
            <a:avLst/>
          </a:prstGeom>
          <a:noFill/>
          <a:ln w="9525">
            <a:solidFill>
              <a:schemeClr val="tx1"/>
            </a:solidFill>
            <a:round/>
            <a:headEnd/>
            <a:tailEnd type="triangle" w="med" len="med"/>
          </a:ln>
        </p:spPr>
        <p:txBody>
          <a:bodyPr/>
          <a:lstStyle/>
          <a:p>
            <a:endParaRPr lang="en-US"/>
          </a:p>
        </p:txBody>
      </p:sp>
      <p:sp>
        <p:nvSpPr>
          <p:cNvPr id="92181" name="Line 30"/>
          <p:cNvSpPr>
            <a:spLocks noChangeShapeType="1"/>
          </p:cNvSpPr>
          <p:nvPr/>
        </p:nvSpPr>
        <p:spPr bwMode="auto">
          <a:xfrm flipV="1">
            <a:off x="1839913" y="5478463"/>
            <a:ext cx="0" cy="304800"/>
          </a:xfrm>
          <a:prstGeom prst="line">
            <a:avLst/>
          </a:prstGeom>
          <a:noFill/>
          <a:ln w="9525">
            <a:solidFill>
              <a:schemeClr val="tx1"/>
            </a:solidFill>
            <a:round/>
            <a:headEnd/>
            <a:tailEnd type="triangle" w="med" len="med"/>
          </a:ln>
        </p:spPr>
        <p:txBody>
          <a:bodyPr/>
          <a:lstStyle/>
          <a:p>
            <a:endParaRPr lang="en-US"/>
          </a:p>
        </p:txBody>
      </p:sp>
      <p:sp>
        <p:nvSpPr>
          <p:cNvPr id="92182" name="Line 31"/>
          <p:cNvSpPr>
            <a:spLocks noChangeShapeType="1"/>
          </p:cNvSpPr>
          <p:nvPr/>
        </p:nvSpPr>
        <p:spPr bwMode="auto">
          <a:xfrm>
            <a:off x="2066925" y="6616700"/>
            <a:ext cx="0" cy="152400"/>
          </a:xfrm>
          <a:prstGeom prst="line">
            <a:avLst/>
          </a:prstGeom>
          <a:noFill/>
          <a:ln w="9525">
            <a:solidFill>
              <a:schemeClr val="tx1"/>
            </a:solidFill>
            <a:round/>
            <a:headEnd/>
            <a:tailEnd type="triangle" w="med" len="med"/>
          </a:ln>
        </p:spPr>
        <p:txBody>
          <a:bodyPr/>
          <a:lstStyle/>
          <a:p>
            <a:endParaRPr lang="en-US"/>
          </a:p>
        </p:txBody>
      </p:sp>
      <p:sp>
        <p:nvSpPr>
          <p:cNvPr id="92183" name="Line 32"/>
          <p:cNvSpPr>
            <a:spLocks noChangeShapeType="1"/>
          </p:cNvSpPr>
          <p:nvPr/>
        </p:nvSpPr>
        <p:spPr bwMode="auto">
          <a:xfrm flipV="1">
            <a:off x="2066925" y="6313488"/>
            <a:ext cx="0" cy="152400"/>
          </a:xfrm>
          <a:prstGeom prst="line">
            <a:avLst/>
          </a:prstGeom>
          <a:noFill/>
          <a:ln w="9525">
            <a:solidFill>
              <a:schemeClr val="tx1"/>
            </a:solidFill>
            <a:round/>
            <a:headEnd/>
            <a:tailEnd type="triangle" w="med" len="med"/>
          </a:ln>
        </p:spPr>
        <p:txBody>
          <a:bodyPr/>
          <a:lstStyle/>
          <a:p>
            <a:endParaRPr lang="en-US"/>
          </a:p>
        </p:txBody>
      </p:sp>
      <p:sp>
        <p:nvSpPr>
          <p:cNvPr id="92184" name="Text Box 33"/>
          <p:cNvSpPr txBox="1">
            <a:spLocks noChangeArrowheads="1"/>
          </p:cNvSpPr>
          <p:nvPr/>
        </p:nvSpPr>
        <p:spPr bwMode="auto">
          <a:xfrm>
            <a:off x="1535113" y="3960813"/>
            <a:ext cx="835025" cy="184150"/>
          </a:xfrm>
          <a:prstGeom prst="rect">
            <a:avLst/>
          </a:prstGeom>
          <a:noFill/>
          <a:ln w="9525">
            <a:noFill/>
            <a:miter lim="800000"/>
            <a:headEnd/>
            <a:tailEnd/>
          </a:ln>
        </p:spPr>
        <p:txBody>
          <a:bodyPr>
            <a:spAutoFit/>
          </a:bodyPr>
          <a:lstStyle/>
          <a:p>
            <a:pPr>
              <a:spcBef>
                <a:spcPct val="50000"/>
              </a:spcBef>
            </a:pPr>
            <a:r>
              <a:rPr lang="en-US" altLang="en-US" sz="600"/>
              <a:t>Power Space [11’]</a:t>
            </a:r>
          </a:p>
        </p:txBody>
      </p:sp>
      <p:sp>
        <p:nvSpPr>
          <p:cNvPr id="92185" name="Text Box 34"/>
          <p:cNvSpPr txBox="1">
            <a:spLocks noChangeArrowheads="1"/>
          </p:cNvSpPr>
          <p:nvPr/>
        </p:nvSpPr>
        <p:spPr bwMode="auto">
          <a:xfrm>
            <a:off x="1535113" y="4686300"/>
            <a:ext cx="1138237" cy="184150"/>
          </a:xfrm>
          <a:prstGeom prst="rect">
            <a:avLst/>
          </a:prstGeom>
          <a:noFill/>
          <a:ln w="9525">
            <a:noFill/>
            <a:miter lim="800000"/>
            <a:headEnd/>
            <a:tailEnd/>
          </a:ln>
        </p:spPr>
        <p:txBody>
          <a:bodyPr>
            <a:spAutoFit/>
          </a:bodyPr>
          <a:lstStyle/>
          <a:p>
            <a:pPr>
              <a:spcBef>
                <a:spcPct val="50000"/>
              </a:spcBef>
            </a:pPr>
            <a:r>
              <a:rPr lang="en-US" altLang="en-US" sz="600"/>
              <a:t>Safety Clearance Zone [6’]</a:t>
            </a:r>
          </a:p>
        </p:txBody>
      </p:sp>
      <p:sp>
        <p:nvSpPr>
          <p:cNvPr id="92186" name="Text Box 36"/>
          <p:cNvSpPr txBox="1">
            <a:spLocks noChangeArrowheads="1"/>
          </p:cNvSpPr>
          <p:nvPr/>
        </p:nvSpPr>
        <p:spPr bwMode="auto">
          <a:xfrm>
            <a:off x="1535113" y="5141913"/>
            <a:ext cx="1138237" cy="184150"/>
          </a:xfrm>
          <a:prstGeom prst="rect">
            <a:avLst/>
          </a:prstGeom>
          <a:noFill/>
          <a:ln w="9525">
            <a:noFill/>
            <a:miter lim="800000"/>
            <a:headEnd/>
            <a:tailEnd/>
          </a:ln>
        </p:spPr>
        <p:txBody>
          <a:bodyPr>
            <a:spAutoFit/>
          </a:bodyPr>
          <a:lstStyle/>
          <a:p>
            <a:pPr>
              <a:spcBef>
                <a:spcPct val="50000"/>
              </a:spcBef>
            </a:pPr>
            <a:r>
              <a:rPr lang="en-US" altLang="en-US" sz="600"/>
              <a:t>Communication Space [4’]</a:t>
            </a:r>
          </a:p>
        </p:txBody>
      </p:sp>
      <p:sp>
        <p:nvSpPr>
          <p:cNvPr id="92187" name="Text Box 37"/>
          <p:cNvSpPr txBox="1">
            <a:spLocks noChangeArrowheads="1"/>
          </p:cNvSpPr>
          <p:nvPr/>
        </p:nvSpPr>
        <p:spPr bwMode="auto">
          <a:xfrm>
            <a:off x="1535113" y="5824538"/>
            <a:ext cx="1138237" cy="184150"/>
          </a:xfrm>
          <a:prstGeom prst="rect">
            <a:avLst/>
          </a:prstGeom>
          <a:noFill/>
          <a:ln w="9525">
            <a:noFill/>
            <a:miter lim="800000"/>
            <a:headEnd/>
            <a:tailEnd/>
          </a:ln>
        </p:spPr>
        <p:txBody>
          <a:bodyPr>
            <a:spAutoFit/>
          </a:bodyPr>
          <a:lstStyle/>
          <a:p>
            <a:pPr>
              <a:spcBef>
                <a:spcPct val="50000"/>
              </a:spcBef>
            </a:pPr>
            <a:r>
              <a:rPr lang="en-US" altLang="en-US" sz="600"/>
              <a:t>Support Structure [18’]</a:t>
            </a:r>
          </a:p>
        </p:txBody>
      </p:sp>
      <p:sp>
        <p:nvSpPr>
          <p:cNvPr id="92188" name="Text Box 38"/>
          <p:cNvSpPr txBox="1">
            <a:spLocks noChangeArrowheads="1"/>
          </p:cNvSpPr>
          <p:nvPr/>
        </p:nvSpPr>
        <p:spPr bwMode="auto">
          <a:xfrm>
            <a:off x="1535113" y="6432550"/>
            <a:ext cx="1138237" cy="184150"/>
          </a:xfrm>
          <a:prstGeom prst="rect">
            <a:avLst/>
          </a:prstGeom>
          <a:noFill/>
          <a:ln w="9525">
            <a:noFill/>
            <a:miter lim="800000"/>
            <a:headEnd/>
            <a:tailEnd/>
          </a:ln>
        </p:spPr>
        <p:txBody>
          <a:bodyPr>
            <a:spAutoFit/>
          </a:bodyPr>
          <a:lstStyle/>
          <a:p>
            <a:pPr>
              <a:spcBef>
                <a:spcPct val="50000"/>
              </a:spcBef>
            </a:pPr>
            <a:r>
              <a:rPr lang="en-US" altLang="en-US" sz="600"/>
              <a:t>Footage in Ground [6’]</a:t>
            </a:r>
          </a:p>
        </p:txBody>
      </p:sp>
      <p:sp>
        <p:nvSpPr>
          <p:cNvPr id="92189" name="Text Box 64"/>
          <p:cNvSpPr txBox="1">
            <a:spLocks noChangeArrowheads="1"/>
          </p:cNvSpPr>
          <p:nvPr/>
        </p:nvSpPr>
        <p:spPr bwMode="auto">
          <a:xfrm>
            <a:off x="2219325" y="3471863"/>
            <a:ext cx="530225" cy="184150"/>
          </a:xfrm>
          <a:prstGeom prst="rect">
            <a:avLst/>
          </a:prstGeom>
          <a:noFill/>
          <a:ln w="9525">
            <a:noFill/>
            <a:miter lim="800000"/>
            <a:headEnd/>
            <a:tailEnd/>
          </a:ln>
        </p:spPr>
        <p:txBody>
          <a:bodyPr>
            <a:spAutoFit/>
          </a:bodyPr>
          <a:lstStyle/>
          <a:p>
            <a:pPr>
              <a:spcBef>
                <a:spcPct val="50000"/>
              </a:spcBef>
            </a:pPr>
            <a:r>
              <a:rPr lang="en-US" altLang="en-US" sz="600"/>
              <a:t>39’ Grade</a:t>
            </a:r>
          </a:p>
        </p:txBody>
      </p:sp>
      <p:sp>
        <p:nvSpPr>
          <p:cNvPr id="92190" name="Text Box 65"/>
          <p:cNvSpPr txBox="1">
            <a:spLocks noChangeArrowheads="1"/>
          </p:cNvSpPr>
          <p:nvPr/>
        </p:nvSpPr>
        <p:spPr bwMode="auto">
          <a:xfrm>
            <a:off x="2219325" y="4383088"/>
            <a:ext cx="530225" cy="184150"/>
          </a:xfrm>
          <a:prstGeom prst="rect">
            <a:avLst/>
          </a:prstGeom>
          <a:noFill/>
          <a:ln w="9525">
            <a:noFill/>
            <a:miter lim="800000"/>
            <a:headEnd/>
            <a:tailEnd/>
          </a:ln>
        </p:spPr>
        <p:txBody>
          <a:bodyPr>
            <a:spAutoFit/>
          </a:bodyPr>
          <a:lstStyle/>
          <a:p>
            <a:pPr>
              <a:spcBef>
                <a:spcPct val="50000"/>
              </a:spcBef>
            </a:pPr>
            <a:r>
              <a:rPr lang="en-US" altLang="en-US" sz="600"/>
              <a:t>28’ Grade</a:t>
            </a:r>
          </a:p>
        </p:txBody>
      </p:sp>
      <p:sp>
        <p:nvSpPr>
          <p:cNvPr id="92191" name="Text Box 66"/>
          <p:cNvSpPr txBox="1">
            <a:spLocks noChangeArrowheads="1"/>
          </p:cNvSpPr>
          <p:nvPr/>
        </p:nvSpPr>
        <p:spPr bwMode="auto">
          <a:xfrm>
            <a:off x="2219325" y="4914900"/>
            <a:ext cx="530225" cy="184150"/>
          </a:xfrm>
          <a:prstGeom prst="rect">
            <a:avLst/>
          </a:prstGeom>
          <a:noFill/>
          <a:ln w="9525">
            <a:noFill/>
            <a:miter lim="800000"/>
            <a:headEnd/>
            <a:tailEnd/>
          </a:ln>
        </p:spPr>
        <p:txBody>
          <a:bodyPr>
            <a:spAutoFit/>
          </a:bodyPr>
          <a:lstStyle/>
          <a:p>
            <a:pPr>
              <a:spcBef>
                <a:spcPct val="50000"/>
              </a:spcBef>
            </a:pPr>
            <a:r>
              <a:rPr lang="en-US" altLang="en-US" sz="600"/>
              <a:t>22’ Grade</a:t>
            </a:r>
          </a:p>
        </p:txBody>
      </p:sp>
      <p:sp>
        <p:nvSpPr>
          <p:cNvPr id="92192" name="Text Box 67"/>
          <p:cNvSpPr txBox="1">
            <a:spLocks noChangeArrowheads="1"/>
          </p:cNvSpPr>
          <p:nvPr/>
        </p:nvSpPr>
        <p:spPr bwMode="auto">
          <a:xfrm>
            <a:off x="2219325" y="5370513"/>
            <a:ext cx="530225" cy="184150"/>
          </a:xfrm>
          <a:prstGeom prst="rect">
            <a:avLst/>
          </a:prstGeom>
          <a:noFill/>
          <a:ln w="9525">
            <a:noFill/>
            <a:miter lim="800000"/>
            <a:headEnd/>
            <a:tailEnd/>
          </a:ln>
        </p:spPr>
        <p:txBody>
          <a:bodyPr>
            <a:spAutoFit/>
          </a:bodyPr>
          <a:lstStyle/>
          <a:p>
            <a:pPr>
              <a:spcBef>
                <a:spcPct val="50000"/>
              </a:spcBef>
            </a:pPr>
            <a:r>
              <a:rPr lang="en-US" altLang="en-US" sz="600"/>
              <a:t>18’ Grade</a:t>
            </a:r>
          </a:p>
        </p:txBody>
      </p:sp>
      <p:sp>
        <p:nvSpPr>
          <p:cNvPr id="92193" name="Rectangle 68"/>
          <p:cNvSpPr>
            <a:spLocks noChangeArrowheads="1"/>
          </p:cNvSpPr>
          <p:nvPr/>
        </p:nvSpPr>
        <p:spPr bwMode="auto">
          <a:xfrm>
            <a:off x="5786438" y="3581400"/>
            <a:ext cx="303212" cy="31877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2194" name="Line 69"/>
          <p:cNvSpPr>
            <a:spLocks noChangeShapeType="1"/>
          </p:cNvSpPr>
          <p:nvPr/>
        </p:nvSpPr>
        <p:spPr bwMode="auto">
          <a:xfrm flipH="1">
            <a:off x="5027613" y="3581400"/>
            <a:ext cx="1746250" cy="0"/>
          </a:xfrm>
          <a:prstGeom prst="line">
            <a:avLst/>
          </a:prstGeom>
          <a:noFill/>
          <a:ln w="9525">
            <a:solidFill>
              <a:schemeClr val="tx1"/>
            </a:solidFill>
            <a:round/>
            <a:headEnd/>
            <a:tailEnd/>
          </a:ln>
        </p:spPr>
        <p:txBody>
          <a:bodyPr/>
          <a:lstStyle/>
          <a:p>
            <a:endParaRPr lang="en-US"/>
          </a:p>
        </p:txBody>
      </p:sp>
      <p:sp>
        <p:nvSpPr>
          <p:cNvPr id="92195" name="Line 70"/>
          <p:cNvSpPr>
            <a:spLocks noChangeShapeType="1"/>
          </p:cNvSpPr>
          <p:nvPr/>
        </p:nvSpPr>
        <p:spPr bwMode="auto">
          <a:xfrm flipH="1">
            <a:off x="5027613" y="6769100"/>
            <a:ext cx="1746250" cy="0"/>
          </a:xfrm>
          <a:prstGeom prst="line">
            <a:avLst/>
          </a:prstGeom>
          <a:noFill/>
          <a:ln w="9525">
            <a:solidFill>
              <a:schemeClr val="tx1"/>
            </a:solidFill>
            <a:round/>
            <a:headEnd/>
            <a:tailEnd/>
          </a:ln>
        </p:spPr>
        <p:txBody>
          <a:bodyPr/>
          <a:lstStyle/>
          <a:p>
            <a:endParaRPr lang="en-US"/>
          </a:p>
        </p:txBody>
      </p:sp>
      <p:sp>
        <p:nvSpPr>
          <p:cNvPr id="92196" name="Line 71"/>
          <p:cNvSpPr>
            <a:spLocks noChangeShapeType="1"/>
          </p:cNvSpPr>
          <p:nvPr/>
        </p:nvSpPr>
        <p:spPr bwMode="auto">
          <a:xfrm>
            <a:off x="5027613" y="3581400"/>
            <a:ext cx="0" cy="1441450"/>
          </a:xfrm>
          <a:prstGeom prst="line">
            <a:avLst/>
          </a:prstGeom>
          <a:noFill/>
          <a:ln w="9525">
            <a:solidFill>
              <a:schemeClr val="tx1"/>
            </a:solidFill>
            <a:round/>
            <a:headEnd/>
            <a:tailEnd type="triangle" w="med" len="med"/>
          </a:ln>
        </p:spPr>
        <p:txBody>
          <a:bodyPr/>
          <a:lstStyle/>
          <a:p>
            <a:endParaRPr lang="en-US"/>
          </a:p>
        </p:txBody>
      </p:sp>
      <p:sp>
        <p:nvSpPr>
          <p:cNvPr id="92197" name="Line 72"/>
          <p:cNvSpPr>
            <a:spLocks noChangeShapeType="1"/>
          </p:cNvSpPr>
          <p:nvPr/>
        </p:nvSpPr>
        <p:spPr bwMode="auto">
          <a:xfrm flipV="1">
            <a:off x="5027613" y="5327650"/>
            <a:ext cx="0" cy="1441450"/>
          </a:xfrm>
          <a:prstGeom prst="line">
            <a:avLst/>
          </a:prstGeom>
          <a:noFill/>
          <a:ln w="9525">
            <a:solidFill>
              <a:schemeClr val="tx1"/>
            </a:solidFill>
            <a:round/>
            <a:headEnd/>
            <a:tailEnd type="triangle" w="med" len="med"/>
          </a:ln>
        </p:spPr>
        <p:txBody>
          <a:bodyPr/>
          <a:lstStyle/>
          <a:p>
            <a:endParaRPr lang="en-US"/>
          </a:p>
        </p:txBody>
      </p:sp>
      <p:sp>
        <p:nvSpPr>
          <p:cNvPr id="92198" name="Text Box 73"/>
          <p:cNvSpPr txBox="1">
            <a:spLocks noChangeArrowheads="1"/>
          </p:cNvSpPr>
          <p:nvPr/>
        </p:nvSpPr>
        <p:spPr bwMode="auto">
          <a:xfrm>
            <a:off x="4724400" y="5099050"/>
            <a:ext cx="608013" cy="198438"/>
          </a:xfrm>
          <a:prstGeom prst="rect">
            <a:avLst/>
          </a:prstGeom>
          <a:noFill/>
          <a:ln w="9525">
            <a:noFill/>
            <a:miter lim="800000"/>
            <a:headEnd/>
            <a:tailEnd/>
          </a:ln>
        </p:spPr>
        <p:txBody>
          <a:bodyPr>
            <a:spAutoFit/>
          </a:bodyPr>
          <a:lstStyle/>
          <a:p>
            <a:pPr>
              <a:spcBef>
                <a:spcPct val="50000"/>
              </a:spcBef>
            </a:pPr>
            <a:r>
              <a:rPr lang="en-US" altLang="en-US" sz="700" b="1"/>
              <a:t>45’ POLE</a:t>
            </a:r>
          </a:p>
        </p:txBody>
      </p:sp>
      <p:sp>
        <p:nvSpPr>
          <p:cNvPr id="92199" name="Line 74"/>
          <p:cNvSpPr>
            <a:spLocks noChangeShapeType="1"/>
          </p:cNvSpPr>
          <p:nvPr/>
        </p:nvSpPr>
        <p:spPr bwMode="auto">
          <a:xfrm>
            <a:off x="5103813" y="6313488"/>
            <a:ext cx="1670050" cy="0"/>
          </a:xfrm>
          <a:prstGeom prst="line">
            <a:avLst/>
          </a:prstGeom>
          <a:noFill/>
          <a:ln w="9525">
            <a:solidFill>
              <a:schemeClr val="tx1"/>
            </a:solidFill>
            <a:prstDash val="dashDot"/>
            <a:round/>
            <a:headEnd/>
            <a:tailEnd/>
          </a:ln>
        </p:spPr>
        <p:txBody>
          <a:bodyPr/>
          <a:lstStyle/>
          <a:p>
            <a:endParaRPr lang="en-US"/>
          </a:p>
        </p:txBody>
      </p:sp>
      <p:sp>
        <p:nvSpPr>
          <p:cNvPr id="92200" name="Line 75"/>
          <p:cNvSpPr>
            <a:spLocks noChangeShapeType="1"/>
          </p:cNvSpPr>
          <p:nvPr/>
        </p:nvSpPr>
        <p:spPr bwMode="auto">
          <a:xfrm>
            <a:off x="6089650" y="5478463"/>
            <a:ext cx="684213" cy="0"/>
          </a:xfrm>
          <a:prstGeom prst="line">
            <a:avLst/>
          </a:prstGeom>
          <a:noFill/>
          <a:ln w="9525">
            <a:solidFill>
              <a:schemeClr val="tx1"/>
            </a:solidFill>
            <a:round/>
            <a:headEnd/>
            <a:tailEnd/>
          </a:ln>
        </p:spPr>
        <p:txBody>
          <a:bodyPr/>
          <a:lstStyle/>
          <a:p>
            <a:endParaRPr lang="en-US"/>
          </a:p>
        </p:txBody>
      </p:sp>
      <p:sp>
        <p:nvSpPr>
          <p:cNvPr id="92201" name="Line 76"/>
          <p:cNvSpPr>
            <a:spLocks noChangeShapeType="1"/>
          </p:cNvSpPr>
          <p:nvPr/>
        </p:nvSpPr>
        <p:spPr bwMode="auto">
          <a:xfrm>
            <a:off x="6089650" y="4946650"/>
            <a:ext cx="684213" cy="0"/>
          </a:xfrm>
          <a:prstGeom prst="line">
            <a:avLst/>
          </a:prstGeom>
          <a:noFill/>
          <a:ln w="9525">
            <a:solidFill>
              <a:schemeClr val="tx1"/>
            </a:solidFill>
            <a:round/>
            <a:headEnd/>
            <a:tailEnd/>
          </a:ln>
        </p:spPr>
        <p:txBody>
          <a:bodyPr/>
          <a:lstStyle/>
          <a:p>
            <a:endParaRPr lang="en-US"/>
          </a:p>
        </p:txBody>
      </p:sp>
      <p:sp>
        <p:nvSpPr>
          <p:cNvPr id="92202" name="Line 77"/>
          <p:cNvSpPr>
            <a:spLocks noChangeShapeType="1"/>
          </p:cNvSpPr>
          <p:nvPr/>
        </p:nvSpPr>
        <p:spPr bwMode="auto">
          <a:xfrm>
            <a:off x="6089650" y="4414838"/>
            <a:ext cx="684213" cy="0"/>
          </a:xfrm>
          <a:prstGeom prst="line">
            <a:avLst/>
          </a:prstGeom>
          <a:noFill/>
          <a:ln w="9525">
            <a:solidFill>
              <a:schemeClr val="tx1"/>
            </a:solidFill>
            <a:round/>
            <a:headEnd/>
            <a:tailEnd/>
          </a:ln>
        </p:spPr>
        <p:txBody>
          <a:bodyPr/>
          <a:lstStyle/>
          <a:p>
            <a:endParaRPr lang="en-US"/>
          </a:p>
        </p:txBody>
      </p:sp>
      <p:sp>
        <p:nvSpPr>
          <p:cNvPr id="92203" name="Line 78"/>
          <p:cNvSpPr>
            <a:spLocks noChangeShapeType="1"/>
          </p:cNvSpPr>
          <p:nvPr/>
        </p:nvSpPr>
        <p:spPr bwMode="auto">
          <a:xfrm flipV="1">
            <a:off x="6469063" y="3581400"/>
            <a:ext cx="0" cy="303213"/>
          </a:xfrm>
          <a:prstGeom prst="line">
            <a:avLst/>
          </a:prstGeom>
          <a:noFill/>
          <a:ln w="9525">
            <a:solidFill>
              <a:schemeClr val="tx1"/>
            </a:solidFill>
            <a:round/>
            <a:headEnd/>
            <a:tailEnd type="triangle" w="med" len="med"/>
          </a:ln>
        </p:spPr>
        <p:txBody>
          <a:bodyPr/>
          <a:lstStyle/>
          <a:p>
            <a:endParaRPr lang="en-US"/>
          </a:p>
        </p:txBody>
      </p:sp>
      <p:sp>
        <p:nvSpPr>
          <p:cNvPr id="92204" name="Line 80"/>
          <p:cNvSpPr>
            <a:spLocks noChangeShapeType="1"/>
          </p:cNvSpPr>
          <p:nvPr/>
        </p:nvSpPr>
        <p:spPr bwMode="auto">
          <a:xfrm>
            <a:off x="6242050" y="4794250"/>
            <a:ext cx="0" cy="153988"/>
          </a:xfrm>
          <a:prstGeom prst="line">
            <a:avLst/>
          </a:prstGeom>
          <a:noFill/>
          <a:ln w="9525">
            <a:solidFill>
              <a:schemeClr val="tx1"/>
            </a:solidFill>
            <a:round/>
            <a:headEnd/>
            <a:tailEnd type="triangle" w="med" len="med"/>
          </a:ln>
        </p:spPr>
        <p:txBody>
          <a:bodyPr/>
          <a:lstStyle/>
          <a:p>
            <a:endParaRPr lang="en-US"/>
          </a:p>
        </p:txBody>
      </p:sp>
      <p:sp>
        <p:nvSpPr>
          <p:cNvPr id="92205" name="Line 81"/>
          <p:cNvSpPr>
            <a:spLocks noChangeShapeType="1"/>
          </p:cNvSpPr>
          <p:nvPr/>
        </p:nvSpPr>
        <p:spPr bwMode="auto">
          <a:xfrm flipV="1">
            <a:off x="6242050" y="4414838"/>
            <a:ext cx="0" cy="153987"/>
          </a:xfrm>
          <a:prstGeom prst="line">
            <a:avLst/>
          </a:prstGeom>
          <a:noFill/>
          <a:ln w="9525">
            <a:solidFill>
              <a:schemeClr val="tx1"/>
            </a:solidFill>
            <a:round/>
            <a:headEnd/>
            <a:tailEnd type="triangle" w="med" len="med"/>
          </a:ln>
        </p:spPr>
        <p:txBody>
          <a:bodyPr/>
          <a:lstStyle/>
          <a:p>
            <a:endParaRPr lang="en-US"/>
          </a:p>
        </p:txBody>
      </p:sp>
      <p:sp>
        <p:nvSpPr>
          <p:cNvPr id="92206" name="Line 84"/>
          <p:cNvSpPr>
            <a:spLocks noChangeShapeType="1"/>
          </p:cNvSpPr>
          <p:nvPr/>
        </p:nvSpPr>
        <p:spPr bwMode="auto">
          <a:xfrm>
            <a:off x="6394450" y="6008688"/>
            <a:ext cx="0" cy="304800"/>
          </a:xfrm>
          <a:prstGeom prst="line">
            <a:avLst/>
          </a:prstGeom>
          <a:noFill/>
          <a:ln w="9525">
            <a:solidFill>
              <a:schemeClr val="tx1"/>
            </a:solidFill>
            <a:round/>
            <a:headEnd/>
            <a:tailEnd type="triangle" w="med" len="med"/>
          </a:ln>
        </p:spPr>
        <p:txBody>
          <a:bodyPr/>
          <a:lstStyle/>
          <a:p>
            <a:endParaRPr lang="en-US"/>
          </a:p>
        </p:txBody>
      </p:sp>
      <p:sp>
        <p:nvSpPr>
          <p:cNvPr id="92207" name="Line 85"/>
          <p:cNvSpPr>
            <a:spLocks noChangeShapeType="1"/>
          </p:cNvSpPr>
          <p:nvPr/>
        </p:nvSpPr>
        <p:spPr bwMode="auto">
          <a:xfrm flipV="1">
            <a:off x="6394450" y="5478463"/>
            <a:ext cx="0" cy="304800"/>
          </a:xfrm>
          <a:prstGeom prst="line">
            <a:avLst/>
          </a:prstGeom>
          <a:noFill/>
          <a:ln w="9525">
            <a:solidFill>
              <a:schemeClr val="tx1"/>
            </a:solidFill>
            <a:round/>
            <a:headEnd/>
            <a:tailEnd type="triangle" w="med" len="med"/>
          </a:ln>
        </p:spPr>
        <p:txBody>
          <a:bodyPr/>
          <a:lstStyle/>
          <a:p>
            <a:endParaRPr lang="en-US"/>
          </a:p>
        </p:txBody>
      </p:sp>
      <p:sp>
        <p:nvSpPr>
          <p:cNvPr id="92208" name="Line 86"/>
          <p:cNvSpPr>
            <a:spLocks noChangeShapeType="1"/>
          </p:cNvSpPr>
          <p:nvPr/>
        </p:nvSpPr>
        <p:spPr bwMode="auto">
          <a:xfrm>
            <a:off x="6621463" y="6616700"/>
            <a:ext cx="0" cy="152400"/>
          </a:xfrm>
          <a:prstGeom prst="line">
            <a:avLst/>
          </a:prstGeom>
          <a:noFill/>
          <a:ln w="9525">
            <a:solidFill>
              <a:schemeClr val="tx1"/>
            </a:solidFill>
            <a:round/>
            <a:headEnd/>
            <a:tailEnd type="triangle" w="med" len="med"/>
          </a:ln>
        </p:spPr>
        <p:txBody>
          <a:bodyPr/>
          <a:lstStyle/>
          <a:p>
            <a:endParaRPr lang="en-US"/>
          </a:p>
        </p:txBody>
      </p:sp>
      <p:sp>
        <p:nvSpPr>
          <p:cNvPr id="92209" name="Line 87"/>
          <p:cNvSpPr>
            <a:spLocks noChangeShapeType="1"/>
          </p:cNvSpPr>
          <p:nvPr/>
        </p:nvSpPr>
        <p:spPr bwMode="auto">
          <a:xfrm flipV="1">
            <a:off x="6621463" y="6313488"/>
            <a:ext cx="0" cy="152400"/>
          </a:xfrm>
          <a:prstGeom prst="line">
            <a:avLst/>
          </a:prstGeom>
          <a:noFill/>
          <a:ln w="9525">
            <a:solidFill>
              <a:schemeClr val="tx1"/>
            </a:solidFill>
            <a:round/>
            <a:headEnd/>
            <a:tailEnd type="triangle" w="med" len="med"/>
          </a:ln>
        </p:spPr>
        <p:txBody>
          <a:bodyPr/>
          <a:lstStyle/>
          <a:p>
            <a:endParaRPr lang="en-US"/>
          </a:p>
        </p:txBody>
      </p:sp>
      <p:sp>
        <p:nvSpPr>
          <p:cNvPr id="92210" name="Text Box 88"/>
          <p:cNvSpPr txBox="1">
            <a:spLocks noChangeArrowheads="1"/>
          </p:cNvSpPr>
          <p:nvPr/>
        </p:nvSpPr>
        <p:spPr bwMode="auto">
          <a:xfrm>
            <a:off x="6089650" y="3884613"/>
            <a:ext cx="835025" cy="184150"/>
          </a:xfrm>
          <a:prstGeom prst="rect">
            <a:avLst/>
          </a:prstGeom>
          <a:noFill/>
          <a:ln w="9525">
            <a:noFill/>
            <a:miter lim="800000"/>
            <a:headEnd/>
            <a:tailEnd/>
          </a:ln>
        </p:spPr>
        <p:txBody>
          <a:bodyPr>
            <a:spAutoFit/>
          </a:bodyPr>
          <a:lstStyle/>
          <a:p>
            <a:pPr>
              <a:spcBef>
                <a:spcPct val="50000"/>
              </a:spcBef>
            </a:pPr>
            <a:r>
              <a:rPr lang="en-US" altLang="en-US" sz="600"/>
              <a:t>Power Space [9’]</a:t>
            </a:r>
          </a:p>
        </p:txBody>
      </p:sp>
      <p:sp>
        <p:nvSpPr>
          <p:cNvPr id="92211" name="Text Box 89"/>
          <p:cNvSpPr txBox="1">
            <a:spLocks noChangeArrowheads="1"/>
          </p:cNvSpPr>
          <p:nvPr/>
        </p:nvSpPr>
        <p:spPr bwMode="auto">
          <a:xfrm>
            <a:off x="6089650" y="4611688"/>
            <a:ext cx="1138238" cy="184150"/>
          </a:xfrm>
          <a:prstGeom prst="rect">
            <a:avLst/>
          </a:prstGeom>
          <a:noFill/>
          <a:ln w="9525">
            <a:noFill/>
            <a:miter lim="800000"/>
            <a:headEnd/>
            <a:tailEnd/>
          </a:ln>
        </p:spPr>
        <p:txBody>
          <a:bodyPr>
            <a:spAutoFit/>
          </a:bodyPr>
          <a:lstStyle/>
          <a:p>
            <a:pPr>
              <a:spcBef>
                <a:spcPct val="50000"/>
              </a:spcBef>
            </a:pPr>
            <a:r>
              <a:rPr lang="en-US" altLang="en-US" sz="600"/>
              <a:t>Safety Clearance Zone [6’]</a:t>
            </a:r>
          </a:p>
        </p:txBody>
      </p:sp>
      <p:sp>
        <p:nvSpPr>
          <p:cNvPr id="92212" name="Text Box 90"/>
          <p:cNvSpPr txBox="1">
            <a:spLocks noChangeArrowheads="1"/>
          </p:cNvSpPr>
          <p:nvPr/>
        </p:nvSpPr>
        <p:spPr bwMode="auto">
          <a:xfrm>
            <a:off x="6089650" y="5099050"/>
            <a:ext cx="1138238" cy="184150"/>
          </a:xfrm>
          <a:prstGeom prst="rect">
            <a:avLst/>
          </a:prstGeom>
          <a:noFill/>
          <a:ln w="9525">
            <a:noFill/>
            <a:miter lim="800000"/>
            <a:headEnd/>
            <a:tailEnd/>
          </a:ln>
        </p:spPr>
        <p:txBody>
          <a:bodyPr>
            <a:spAutoFit/>
          </a:bodyPr>
          <a:lstStyle/>
          <a:p>
            <a:pPr>
              <a:spcBef>
                <a:spcPct val="50000"/>
              </a:spcBef>
            </a:pPr>
            <a:r>
              <a:rPr lang="en-US" altLang="en-US" sz="600"/>
              <a:t>Communication Space [6’]</a:t>
            </a:r>
          </a:p>
        </p:txBody>
      </p:sp>
      <p:sp>
        <p:nvSpPr>
          <p:cNvPr id="92213" name="Text Box 91"/>
          <p:cNvSpPr txBox="1">
            <a:spLocks noChangeArrowheads="1"/>
          </p:cNvSpPr>
          <p:nvPr/>
        </p:nvSpPr>
        <p:spPr bwMode="auto">
          <a:xfrm>
            <a:off x="6089650" y="5824538"/>
            <a:ext cx="1138238" cy="184150"/>
          </a:xfrm>
          <a:prstGeom prst="rect">
            <a:avLst/>
          </a:prstGeom>
          <a:noFill/>
          <a:ln w="9525">
            <a:noFill/>
            <a:miter lim="800000"/>
            <a:headEnd/>
            <a:tailEnd/>
          </a:ln>
        </p:spPr>
        <p:txBody>
          <a:bodyPr>
            <a:spAutoFit/>
          </a:bodyPr>
          <a:lstStyle/>
          <a:p>
            <a:pPr>
              <a:spcBef>
                <a:spcPct val="50000"/>
              </a:spcBef>
            </a:pPr>
            <a:r>
              <a:rPr lang="en-US" altLang="en-US" sz="600"/>
              <a:t>Support Structure [18’]</a:t>
            </a:r>
          </a:p>
        </p:txBody>
      </p:sp>
      <p:sp>
        <p:nvSpPr>
          <p:cNvPr id="92214" name="Text Box 92"/>
          <p:cNvSpPr txBox="1">
            <a:spLocks noChangeArrowheads="1"/>
          </p:cNvSpPr>
          <p:nvPr/>
        </p:nvSpPr>
        <p:spPr bwMode="auto">
          <a:xfrm>
            <a:off x="6089650" y="6432550"/>
            <a:ext cx="1138238" cy="184150"/>
          </a:xfrm>
          <a:prstGeom prst="rect">
            <a:avLst/>
          </a:prstGeom>
          <a:noFill/>
          <a:ln w="9525">
            <a:noFill/>
            <a:miter lim="800000"/>
            <a:headEnd/>
            <a:tailEnd/>
          </a:ln>
        </p:spPr>
        <p:txBody>
          <a:bodyPr>
            <a:spAutoFit/>
          </a:bodyPr>
          <a:lstStyle/>
          <a:p>
            <a:pPr>
              <a:spcBef>
                <a:spcPct val="50000"/>
              </a:spcBef>
            </a:pPr>
            <a:r>
              <a:rPr lang="en-US" altLang="en-US" sz="600"/>
              <a:t>Footage in Ground [6’]</a:t>
            </a:r>
          </a:p>
        </p:txBody>
      </p:sp>
      <p:sp>
        <p:nvSpPr>
          <p:cNvPr id="92215" name="Text Box 93"/>
          <p:cNvSpPr txBox="1">
            <a:spLocks noChangeArrowheads="1"/>
          </p:cNvSpPr>
          <p:nvPr/>
        </p:nvSpPr>
        <p:spPr bwMode="auto">
          <a:xfrm>
            <a:off x="6773863" y="3471863"/>
            <a:ext cx="530225" cy="184150"/>
          </a:xfrm>
          <a:prstGeom prst="rect">
            <a:avLst/>
          </a:prstGeom>
          <a:noFill/>
          <a:ln w="9525">
            <a:noFill/>
            <a:miter lim="800000"/>
            <a:headEnd/>
            <a:tailEnd/>
          </a:ln>
        </p:spPr>
        <p:txBody>
          <a:bodyPr>
            <a:spAutoFit/>
          </a:bodyPr>
          <a:lstStyle/>
          <a:p>
            <a:pPr>
              <a:spcBef>
                <a:spcPct val="50000"/>
              </a:spcBef>
            </a:pPr>
            <a:r>
              <a:rPr lang="en-US" altLang="en-US" sz="600"/>
              <a:t>39’ Grade</a:t>
            </a:r>
          </a:p>
        </p:txBody>
      </p:sp>
      <p:sp>
        <p:nvSpPr>
          <p:cNvPr id="92216" name="Text Box 94"/>
          <p:cNvSpPr txBox="1">
            <a:spLocks noChangeArrowheads="1"/>
          </p:cNvSpPr>
          <p:nvPr/>
        </p:nvSpPr>
        <p:spPr bwMode="auto">
          <a:xfrm>
            <a:off x="6773863" y="4306888"/>
            <a:ext cx="530225" cy="184150"/>
          </a:xfrm>
          <a:prstGeom prst="rect">
            <a:avLst/>
          </a:prstGeom>
          <a:noFill/>
          <a:ln w="9525">
            <a:noFill/>
            <a:miter lim="800000"/>
            <a:headEnd/>
            <a:tailEnd/>
          </a:ln>
        </p:spPr>
        <p:txBody>
          <a:bodyPr>
            <a:spAutoFit/>
          </a:bodyPr>
          <a:lstStyle/>
          <a:p>
            <a:pPr>
              <a:spcBef>
                <a:spcPct val="50000"/>
              </a:spcBef>
            </a:pPr>
            <a:r>
              <a:rPr lang="en-US" altLang="en-US" sz="600"/>
              <a:t>30’ Grade</a:t>
            </a:r>
          </a:p>
        </p:txBody>
      </p:sp>
      <p:sp>
        <p:nvSpPr>
          <p:cNvPr id="92217" name="Text Box 95"/>
          <p:cNvSpPr txBox="1">
            <a:spLocks noChangeArrowheads="1"/>
          </p:cNvSpPr>
          <p:nvPr/>
        </p:nvSpPr>
        <p:spPr bwMode="auto">
          <a:xfrm>
            <a:off x="6773863" y="4838700"/>
            <a:ext cx="530225" cy="184150"/>
          </a:xfrm>
          <a:prstGeom prst="rect">
            <a:avLst/>
          </a:prstGeom>
          <a:noFill/>
          <a:ln w="9525">
            <a:noFill/>
            <a:miter lim="800000"/>
            <a:headEnd/>
            <a:tailEnd/>
          </a:ln>
        </p:spPr>
        <p:txBody>
          <a:bodyPr>
            <a:spAutoFit/>
          </a:bodyPr>
          <a:lstStyle/>
          <a:p>
            <a:pPr>
              <a:spcBef>
                <a:spcPct val="50000"/>
              </a:spcBef>
            </a:pPr>
            <a:r>
              <a:rPr lang="en-US" altLang="en-US" sz="600"/>
              <a:t>24’ Grade</a:t>
            </a:r>
          </a:p>
        </p:txBody>
      </p:sp>
      <p:sp>
        <p:nvSpPr>
          <p:cNvPr id="92218" name="Text Box 96"/>
          <p:cNvSpPr txBox="1">
            <a:spLocks noChangeArrowheads="1"/>
          </p:cNvSpPr>
          <p:nvPr/>
        </p:nvSpPr>
        <p:spPr bwMode="auto">
          <a:xfrm>
            <a:off x="6773863" y="5370513"/>
            <a:ext cx="530225" cy="184150"/>
          </a:xfrm>
          <a:prstGeom prst="rect">
            <a:avLst/>
          </a:prstGeom>
          <a:noFill/>
          <a:ln w="9525">
            <a:noFill/>
            <a:miter lim="800000"/>
            <a:headEnd/>
            <a:tailEnd/>
          </a:ln>
        </p:spPr>
        <p:txBody>
          <a:bodyPr>
            <a:spAutoFit/>
          </a:bodyPr>
          <a:lstStyle/>
          <a:p>
            <a:pPr>
              <a:spcBef>
                <a:spcPct val="50000"/>
              </a:spcBef>
            </a:pPr>
            <a:r>
              <a:rPr lang="en-US" altLang="en-US" sz="600"/>
              <a:t>18’ Grade</a:t>
            </a:r>
          </a:p>
        </p:txBody>
      </p:sp>
      <p:sp>
        <p:nvSpPr>
          <p:cNvPr id="92219" name="Line 97"/>
          <p:cNvSpPr>
            <a:spLocks noChangeShapeType="1"/>
          </p:cNvSpPr>
          <p:nvPr/>
        </p:nvSpPr>
        <p:spPr bwMode="auto">
          <a:xfrm>
            <a:off x="6545263" y="5324475"/>
            <a:ext cx="0" cy="153988"/>
          </a:xfrm>
          <a:prstGeom prst="line">
            <a:avLst/>
          </a:prstGeom>
          <a:noFill/>
          <a:ln w="9525">
            <a:solidFill>
              <a:schemeClr val="tx1"/>
            </a:solidFill>
            <a:round/>
            <a:headEnd/>
            <a:tailEnd type="triangle" w="med" len="med"/>
          </a:ln>
        </p:spPr>
        <p:txBody>
          <a:bodyPr/>
          <a:lstStyle/>
          <a:p>
            <a:endParaRPr lang="en-US"/>
          </a:p>
        </p:txBody>
      </p:sp>
      <p:sp>
        <p:nvSpPr>
          <p:cNvPr id="92220" name="Line 98"/>
          <p:cNvSpPr>
            <a:spLocks noChangeShapeType="1"/>
          </p:cNvSpPr>
          <p:nvPr/>
        </p:nvSpPr>
        <p:spPr bwMode="auto">
          <a:xfrm flipV="1">
            <a:off x="6545263" y="4945063"/>
            <a:ext cx="0" cy="153987"/>
          </a:xfrm>
          <a:prstGeom prst="line">
            <a:avLst/>
          </a:prstGeom>
          <a:noFill/>
          <a:ln w="9525">
            <a:solidFill>
              <a:schemeClr val="tx1"/>
            </a:solidFill>
            <a:round/>
            <a:headEnd/>
            <a:tailEnd type="triangle" w="med" len="med"/>
          </a:ln>
        </p:spPr>
        <p:txBody>
          <a:bodyPr/>
          <a:lstStyle/>
          <a:p>
            <a:endParaRPr lang="en-US"/>
          </a:p>
        </p:txBody>
      </p:sp>
      <p:sp>
        <p:nvSpPr>
          <p:cNvPr id="92221" name="Line 99"/>
          <p:cNvSpPr>
            <a:spLocks noChangeShapeType="1"/>
          </p:cNvSpPr>
          <p:nvPr/>
        </p:nvSpPr>
        <p:spPr bwMode="auto">
          <a:xfrm>
            <a:off x="6469063" y="4111625"/>
            <a:ext cx="0" cy="303213"/>
          </a:xfrm>
          <a:prstGeom prst="line">
            <a:avLst/>
          </a:prstGeom>
          <a:noFill/>
          <a:ln w="9525">
            <a:solidFill>
              <a:schemeClr val="tx1"/>
            </a:solidFill>
            <a:round/>
            <a:headEnd/>
            <a:tailEnd type="triangle" w="med" len="med"/>
          </a:ln>
        </p:spPr>
        <p:txBody>
          <a:bodyPr/>
          <a:lstStyle/>
          <a:p>
            <a:endParaRPr lang="en-US"/>
          </a:p>
        </p:txBody>
      </p:sp>
      <p:sp>
        <p:nvSpPr>
          <p:cNvPr id="92222" name="Text Box 100"/>
          <p:cNvSpPr txBox="1">
            <a:spLocks noChangeArrowheads="1"/>
          </p:cNvSpPr>
          <p:nvPr/>
        </p:nvSpPr>
        <p:spPr bwMode="auto">
          <a:xfrm>
            <a:off x="2901950" y="5260975"/>
            <a:ext cx="1441450" cy="823913"/>
          </a:xfrm>
          <a:prstGeom prst="rect">
            <a:avLst/>
          </a:prstGeom>
          <a:noFill/>
          <a:ln w="38100" cmpd="dbl">
            <a:solidFill>
              <a:schemeClr val="tx1"/>
            </a:solidFill>
            <a:miter lim="800000"/>
            <a:headEnd/>
            <a:tailEnd/>
          </a:ln>
        </p:spPr>
        <p:txBody>
          <a:bodyPr>
            <a:spAutoFit/>
          </a:bodyPr>
          <a:lstStyle/>
          <a:p>
            <a:pPr>
              <a:spcBef>
                <a:spcPct val="50000"/>
              </a:spcBef>
            </a:pPr>
            <a:r>
              <a:rPr lang="en-US" altLang="en-US" sz="700"/>
              <a:t>Total Usable Footage = 15’   </a:t>
            </a:r>
          </a:p>
          <a:p>
            <a:pPr>
              <a:spcBef>
                <a:spcPct val="50000"/>
              </a:spcBef>
            </a:pPr>
            <a:r>
              <a:rPr lang="en-US" altLang="en-US" sz="700"/>
              <a:t>Total Common Area           (Non-Usable Footage) = 30’</a:t>
            </a:r>
          </a:p>
          <a:p>
            <a:pPr>
              <a:spcBef>
                <a:spcPct val="50000"/>
              </a:spcBef>
            </a:pPr>
            <a:r>
              <a:rPr lang="en-US" altLang="en-US" sz="700"/>
              <a:t>Power Space &amp; Grade = 39-11</a:t>
            </a:r>
          </a:p>
          <a:p>
            <a:pPr>
              <a:spcBef>
                <a:spcPct val="50000"/>
              </a:spcBef>
            </a:pPr>
            <a:r>
              <a:rPr lang="en-US" altLang="en-US" sz="700"/>
              <a:t>Comm. Space &amp; Grade = 22-4</a:t>
            </a:r>
          </a:p>
        </p:txBody>
      </p:sp>
      <p:sp>
        <p:nvSpPr>
          <p:cNvPr id="92223" name="Text Box 102"/>
          <p:cNvSpPr txBox="1">
            <a:spLocks noChangeArrowheads="1"/>
          </p:cNvSpPr>
          <p:nvPr/>
        </p:nvSpPr>
        <p:spPr bwMode="auto">
          <a:xfrm>
            <a:off x="7456488" y="5260975"/>
            <a:ext cx="1441450" cy="823913"/>
          </a:xfrm>
          <a:prstGeom prst="rect">
            <a:avLst/>
          </a:prstGeom>
          <a:noFill/>
          <a:ln w="38100" cmpd="dbl">
            <a:solidFill>
              <a:schemeClr val="tx1"/>
            </a:solidFill>
            <a:miter lim="800000"/>
            <a:headEnd/>
            <a:tailEnd/>
          </a:ln>
        </p:spPr>
        <p:txBody>
          <a:bodyPr>
            <a:spAutoFit/>
          </a:bodyPr>
          <a:lstStyle/>
          <a:p>
            <a:pPr>
              <a:spcBef>
                <a:spcPct val="50000"/>
              </a:spcBef>
            </a:pPr>
            <a:r>
              <a:rPr lang="en-US" altLang="en-US" sz="700"/>
              <a:t>Total Usable Footage = 15’   </a:t>
            </a:r>
          </a:p>
          <a:p>
            <a:pPr>
              <a:spcBef>
                <a:spcPct val="50000"/>
              </a:spcBef>
            </a:pPr>
            <a:r>
              <a:rPr lang="en-US" altLang="en-US" sz="700"/>
              <a:t>Total Common Area           (Non-Usable Footage) = 30’</a:t>
            </a:r>
          </a:p>
          <a:p>
            <a:pPr>
              <a:spcBef>
                <a:spcPct val="50000"/>
              </a:spcBef>
            </a:pPr>
            <a:r>
              <a:rPr lang="en-US" altLang="en-US" sz="700"/>
              <a:t>Power Space &amp; Grade = 39-9</a:t>
            </a:r>
          </a:p>
          <a:p>
            <a:pPr>
              <a:spcBef>
                <a:spcPct val="50000"/>
              </a:spcBef>
            </a:pPr>
            <a:r>
              <a:rPr lang="en-US" altLang="en-US" sz="700"/>
              <a:t>Comm. Space &amp; Grade = 24-6</a:t>
            </a:r>
          </a:p>
        </p:txBody>
      </p:sp>
      <p:pic>
        <p:nvPicPr>
          <p:cNvPr id="92224" name="Picture 108"/>
          <p:cNvPicPr>
            <a:picLocks noChangeAspect="1" noChangeArrowheads="1"/>
          </p:cNvPicPr>
          <p:nvPr/>
        </p:nvPicPr>
        <p:blipFill>
          <a:blip r:embed="rId4" cstate="print"/>
          <a:srcRect l="19450" t="17644" r="19856" b="10764"/>
          <a:stretch>
            <a:fillRect/>
          </a:stretch>
        </p:blipFill>
        <p:spPr bwMode="auto">
          <a:xfrm>
            <a:off x="5165725" y="673100"/>
            <a:ext cx="3200400" cy="2832100"/>
          </a:xfrm>
          <a:prstGeom prst="rect">
            <a:avLst/>
          </a:prstGeom>
          <a:noFill/>
          <a:ln w="9525">
            <a:noFill/>
            <a:miter lim="800000"/>
            <a:headEnd/>
            <a:tailEnd/>
          </a:ln>
        </p:spPr>
      </p:pic>
      <p:sp>
        <p:nvSpPr>
          <p:cNvPr id="92225" name="Rectangle 2"/>
          <p:cNvSpPr>
            <a:spLocks noChangeArrowheads="1"/>
          </p:cNvSpPr>
          <p:nvPr/>
        </p:nvSpPr>
        <p:spPr bwMode="auto">
          <a:xfrm>
            <a:off x="1214438" y="90488"/>
            <a:ext cx="6786562" cy="519112"/>
          </a:xfrm>
          <a:prstGeom prst="rect">
            <a:avLst/>
          </a:prstGeom>
          <a:solidFill>
            <a:schemeClr val="bg1"/>
          </a:solidFill>
          <a:ln w="9525">
            <a:noFill/>
            <a:miter lim="800000"/>
            <a:headEnd/>
            <a:tailEnd/>
          </a:ln>
        </p:spPr>
        <p:txBody>
          <a:bodyPr anchor="ctr"/>
          <a:lstStyle/>
          <a:p>
            <a:pPr algn="ctr">
              <a:defRPr/>
            </a:pPr>
            <a:r>
              <a:rPr lang="en-US" altLang="en-US" sz="3600" dirty="0">
                <a:solidFill>
                  <a:schemeClr val="tx2"/>
                </a:solidFill>
                <a:latin typeface="+mj-lt"/>
              </a:rPr>
              <a:t>Space Allocation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Commonly Used Sections</a:t>
            </a:r>
          </a:p>
        </p:txBody>
      </p:sp>
      <p:sp>
        <p:nvSpPr>
          <p:cNvPr id="21507" name="Rectangle 3"/>
          <p:cNvSpPr>
            <a:spLocks noGrp="1" noChangeArrowheads="1"/>
          </p:cNvSpPr>
          <p:nvPr>
            <p:ph type="body" idx="1"/>
          </p:nvPr>
        </p:nvSpPr>
        <p:spPr>
          <a:xfrm>
            <a:off x="685800" y="1752600"/>
            <a:ext cx="7848600" cy="4800600"/>
          </a:xfrm>
        </p:spPr>
        <p:txBody>
          <a:bodyPr/>
          <a:lstStyle/>
          <a:p>
            <a:pPr eaLnBrk="1" hangingPunct="1">
              <a:lnSpc>
                <a:spcPct val="90000"/>
              </a:lnSpc>
            </a:pPr>
            <a:r>
              <a:rPr lang="en-US" altLang="en-US" sz="2800" smtClean="0"/>
              <a:t>Section 3 – Installation of new plant</a:t>
            </a:r>
          </a:p>
          <a:p>
            <a:pPr eaLnBrk="1" hangingPunct="1">
              <a:lnSpc>
                <a:spcPct val="90000"/>
              </a:lnSpc>
            </a:pPr>
            <a:r>
              <a:rPr lang="en-US" altLang="en-US" sz="2800" smtClean="0"/>
              <a:t>Section 4 – Purchase of interest</a:t>
            </a:r>
          </a:p>
          <a:p>
            <a:pPr eaLnBrk="1" hangingPunct="1">
              <a:lnSpc>
                <a:spcPct val="90000"/>
              </a:lnSpc>
            </a:pPr>
            <a:r>
              <a:rPr lang="en-US" altLang="en-US" sz="2800" smtClean="0"/>
              <a:t>Section 5 – Removal/relinquishment</a:t>
            </a:r>
          </a:p>
          <a:p>
            <a:pPr eaLnBrk="1" hangingPunct="1">
              <a:lnSpc>
                <a:spcPct val="90000"/>
              </a:lnSpc>
            </a:pPr>
            <a:r>
              <a:rPr lang="en-US" altLang="en-US" sz="2800" smtClean="0"/>
              <a:t>Section 7 – Replacement (all types)</a:t>
            </a:r>
          </a:p>
          <a:p>
            <a:pPr eaLnBrk="1" hangingPunct="1">
              <a:lnSpc>
                <a:spcPct val="90000"/>
              </a:lnSpc>
            </a:pPr>
            <a:r>
              <a:rPr lang="en-US" altLang="en-US" sz="2800" smtClean="0"/>
              <a:t>Section 9 – Interset/underset</a:t>
            </a:r>
          </a:p>
          <a:p>
            <a:pPr eaLnBrk="1" hangingPunct="1">
              <a:lnSpc>
                <a:spcPct val="90000"/>
              </a:lnSpc>
            </a:pPr>
            <a:r>
              <a:rPr lang="en-US" altLang="en-US" sz="2800" smtClean="0"/>
              <a:t>Section 10 – Rearrangements</a:t>
            </a:r>
          </a:p>
          <a:p>
            <a:pPr eaLnBrk="1" hangingPunct="1">
              <a:lnSpc>
                <a:spcPct val="90000"/>
              </a:lnSpc>
            </a:pPr>
            <a:r>
              <a:rPr lang="en-US" altLang="en-US" sz="2800" smtClean="0"/>
              <a:t>Section 12 – Anchors &amp; guys</a:t>
            </a:r>
          </a:p>
          <a:p>
            <a:pPr eaLnBrk="1" hangingPunct="1">
              <a:lnSpc>
                <a:spcPct val="90000"/>
              </a:lnSpc>
            </a:pPr>
            <a:r>
              <a:rPr lang="en-US" altLang="en-US" sz="2800" smtClean="0"/>
              <a:t>Section 14 – Sharing of misc. costs (arms)</a:t>
            </a:r>
          </a:p>
          <a:p>
            <a:pPr eaLnBrk="1" hangingPunct="1">
              <a:lnSpc>
                <a:spcPct val="90000"/>
              </a:lnSpc>
            </a:pPr>
            <a:r>
              <a:rPr lang="en-US" altLang="en-US" sz="2800" smtClean="0"/>
              <a:t>Section 18 – Forms, processes, timelines and examples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14438" y="90488"/>
            <a:ext cx="6786562" cy="519112"/>
          </a:xfrm>
          <a:prstGeom prst="rect">
            <a:avLst/>
          </a:prstGeom>
          <a:solidFill>
            <a:schemeClr val="bg1"/>
          </a:solidFill>
          <a:ln w="9525">
            <a:noFill/>
            <a:miter lim="800000"/>
            <a:headEnd/>
            <a:tailEnd/>
          </a:ln>
        </p:spPr>
        <p:txBody>
          <a:bodyPr anchor="ctr"/>
          <a:lstStyle/>
          <a:p>
            <a:pPr algn="ctr">
              <a:defRPr/>
            </a:pPr>
            <a:r>
              <a:rPr lang="en-US" altLang="en-US" sz="3600" dirty="0">
                <a:solidFill>
                  <a:schemeClr val="tx2"/>
                </a:solidFill>
                <a:latin typeface="+mj-lt"/>
              </a:rPr>
              <a:t>Reallocation of Space - Form 16</a:t>
            </a:r>
          </a:p>
        </p:txBody>
      </p:sp>
      <p:pic>
        <p:nvPicPr>
          <p:cNvPr id="93187" name="Picture 4" descr="wording.jpg"/>
          <p:cNvPicPr>
            <a:picLocks noChangeAspect="1"/>
          </p:cNvPicPr>
          <p:nvPr/>
        </p:nvPicPr>
        <p:blipFill>
          <a:blip r:embed="rId2" cstate="print"/>
          <a:srcRect/>
          <a:stretch>
            <a:fillRect/>
          </a:stretch>
        </p:blipFill>
        <p:spPr bwMode="auto">
          <a:xfrm>
            <a:off x="322263" y="1160463"/>
            <a:ext cx="8593137" cy="417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524000" y="38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 name="TextBox 2"/>
          <p:cNvSpPr txBox="1">
            <a:spLocks noChangeArrowheads="1"/>
          </p:cNvSpPr>
          <p:nvPr/>
        </p:nvSpPr>
        <p:spPr bwMode="auto">
          <a:xfrm>
            <a:off x="381000" y="3962400"/>
            <a:ext cx="8305800" cy="1570038"/>
          </a:xfrm>
          <a:prstGeom prst="rect">
            <a:avLst/>
          </a:prstGeom>
          <a:solidFill>
            <a:schemeClr val="bg1"/>
          </a:solidFill>
          <a:ln w="9525">
            <a:noFill/>
            <a:miter lim="800000"/>
            <a:headEnd/>
            <a:tailEnd/>
          </a:ln>
        </p:spPr>
        <p:txBody>
          <a:bodyPr>
            <a:spAutoFit/>
          </a:bodyPr>
          <a:lstStyle/>
          <a:p>
            <a:pPr marL="457200" indent="-457200">
              <a:buFontTx/>
              <a:buAutoNum type="arabicPeriod"/>
              <a:defRPr/>
            </a:pPr>
            <a:r>
              <a:rPr lang="en-US" dirty="0">
                <a:latin typeface="+mn-lt"/>
              </a:rPr>
              <a:t>This information can be found on the SCJPC pole record. Status of pole record must be active (A)</a:t>
            </a:r>
          </a:p>
          <a:p>
            <a:pPr marL="457200" indent="-457200">
              <a:buFontTx/>
              <a:buAutoNum type="arabicPeriod" startAt="2"/>
              <a:defRPr/>
            </a:pPr>
            <a:r>
              <a:rPr lang="en-US" dirty="0">
                <a:latin typeface="+mn-lt"/>
              </a:rPr>
              <a:t>The new space and grade for each owner, ultimately how the record will be updated.</a:t>
            </a:r>
          </a:p>
        </p:txBody>
      </p:sp>
      <p:pic>
        <p:nvPicPr>
          <p:cNvPr id="94212" name="Picture 5" descr="M Space Reallocation Spreadsheet_Page_1.jpg"/>
          <p:cNvPicPr>
            <a:picLocks noChangeAspect="1"/>
          </p:cNvPicPr>
          <p:nvPr/>
        </p:nvPicPr>
        <p:blipFill>
          <a:blip r:embed="rId2" cstate="print"/>
          <a:srcRect/>
          <a:stretch>
            <a:fillRect/>
          </a:stretch>
        </p:blipFill>
        <p:spPr bwMode="auto">
          <a:xfrm>
            <a:off x="152400" y="1295400"/>
            <a:ext cx="8839200" cy="2411413"/>
          </a:xfrm>
          <a:prstGeom prst="rect">
            <a:avLst/>
          </a:prstGeom>
          <a:noFill/>
          <a:ln w="9525">
            <a:noFill/>
            <a:miter lim="800000"/>
            <a:headEnd/>
            <a:tailEnd/>
          </a:ln>
        </p:spPr>
      </p:pic>
      <p:sp>
        <p:nvSpPr>
          <p:cNvPr id="94213" name="TextBox 6"/>
          <p:cNvSpPr txBox="1">
            <a:spLocks noChangeArrowheads="1"/>
          </p:cNvSpPr>
          <p:nvPr/>
        </p:nvSpPr>
        <p:spPr bwMode="auto">
          <a:xfrm>
            <a:off x="1566863" y="304800"/>
            <a:ext cx="338137" cy="461963"/>
          </a:xfrm>
          <a:prstGeom prst="rect">
            <a:avLst/>
          </a:prstGeom>
          <a:noFill/>
          <a:ln w="9525">
            <a:noFill/>
            <a:miter lim="800000"/>
            <a:headEnd/>
            <a:tailEnd/>
          </a:ln>
        </p:spPr>
        <p:txBody>
          <a:bodyPr wrap="none">
            <a:spAutoFit/>
          </a:bodyPr>
          <a:lstStyle/>
          <a:p>
            <a:r>
              <a:rPr lang="en-US"/>
              <a:t>1</a:t>
            </a:r>
          </a:p>
        </p:txBody>
      </p:sp>
      <p:cxnSp>
        <p:nvCxnSpPr>
          <p:cNvPr id="11" name="Straight Arrow Connector 10"/>
          <p:cNvCxnSpPr/>
          <p:nvPr/>
        </p:nvCxnSpPr>
        <p:spPr>
          <a:xfrm rot="5400000">
            <a:off x="1485901" y="1028700"/>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8382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1219200" y="8382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76400" y="838200"/>
            <a:ext cx="990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685800" y="838200"/>
            <a:ext cx="990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838200"/>
            <a:ext cx="1600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19800" y="379413"/>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21" name="TextBox 32"/>
          <p:cNvSpPr txBox="1">
            <a:spLocks noChangeArrowheads="1"/>
          </p:cNvSpPr>
          <p:nvPr/>
        </p:nvSpPr>
        <p:spPr bwMode="auto">
          <a:xfrm>
            <a:off x="6062663" y="303213"/>
            <a:ext cx="338137" cy="461962"/>
          </a:xfrm>
          <a:prstGeom prst="rect">
            <a:avLst/>
          </a:prstGeom>
          <a:noFill/>
          <a:ln w="9525">
            <a:noFill/>
            <a:miter lim="800000"/>
            <a:headEnd/>
            <a:tailEnd/>
          </a:ln>
        </p:spPr>
        <p:txBody>
          <a:bodyPr wrap="none">
            <a:spAutoFit/>
          </a:bodyPr>
          <a:lstStyle/>
          <a:p>
            <a:r>
              <a:rPr lang="en-US"/>
              <a:t>1</a:t>
            </a:r>
          </a:p>
        </p:txBody>
      </p:sp>
      <p:cxnSp>
        <p:nvCxnSpPr>
          <p:cNvPr id="35" name="Straight Arrow Connector 34"/>
          <p:cNvCxnSpPr/>
          <p:nvPr/>
        </p:nvCxnSpPr>
        <p:spPr>
          <a:xfrm>
            <a:off x="6172200" y="836613"/>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15000" y="836613"/>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419600" y="38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25" name="TextBox 40"/>
          <p:cNvSpPr txBox="1">
            <a:spLocks noChangeArrowheads="1"/>
          </p:cNvSpPr>
          <p:nvPr/>
        </p:nvSpPr>
        <p:spPr bwMode="auto">
          <a:xfrm>
            <a:off x="4495800" y="304800"/>
            <a:ext cx="338138" cy="461963"/>
          </a:xfrm>
          <a:prstGeom prst="rect">
            <a:avLst/>
          </a:prstGeom>
          <a:noFill/>
          <a:ln w="9525">
            <a:noFill/>
            <a:miter lim="800000"/>
            <a:headEnd/>
            <a:tailEnd/>
          </a:ln>
        </p:spPr>
        <p:txBody>
          <a:bodyPr wrap="none">
            <a:spAutoFit/>
          </a:bodyPr>
          <a:lstStyle/>
          <a:p>
            <a:r>
              <a:rPr lang="en-US"/>
              <a:t>2</a:t>
            </a:r>
          </a:p>
        </p:txBody>
      </p:sp>
      <p:cxnSp>
        <p:nvCxnSpPr>
          <p:cNvPr id="43" name="Straight Arrow Connector 42"/>
          <p:cNvCxnSpPr/>
          <p:nvPr/>
        </p:nvCxnSpPr>
        <p:spPr>
          <a:xfrm rot="5400000">
            <a:off x="4456907" y="10279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391400" y="38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28" name="TextBox 49"/>
          <p:cNvSpPr txBox="1">
            <a:spLocks noChangeArrowheads="1"/>
          </p:cNvSpPr>
          <p:nvPr/>
        </p:nvSpPr>
        <p:spPr bwMode="auto">
          <a:xfrm>
            <a:off x="7467600" y="304800"/>
            <a:ext cx="338138" cy="461963"/>
          </a:xfrm>
          <a:prstGeom prst="rect">
            <a:avLst/>
          </a:prstGeom>
          <a:noFill/>
          <a:ln w="9525">
            <a:noFill/>
            <a:miter lim="800000"/>
            <a:headEnd/>
            <a:tailEnd/>
          </a:ln>
        </p:spPr>
        <p:txBody>
          <a:bodyPr wrap="none">
            <a:spAutoFit/>
          </a:bodyPr>
          <a:lstStyle/>
          <a:p>
            <a:r>
              <a:rPr lang="en-US"/>
              <a:t>2</a:t>
            </a:r>
          </a:p>
        </p:txBody>
      </p:sp>
      <p:cxnSp>
        <p:nvCxnSpPr>
          <p:cNvPr id="51" name="Straight Arrow Connector 50"/>
          <p:cNvCxnSpPr/>
          <p:nvPr/>
        </p:nvCxnSpPr>
        <p:spPr>
          <a:xfrm rot="5400000">
            <a:off x="7428707" y="10279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2" cstate="print"/>
          <a:srcRect/>
          <a:stretch>
            <a:fillRect/>
          </a:stretch>
        </p:blipFill>
        <p:spPr bwMode="auto">
          <a:xfrm>
            <a:off x="177800" y="1981200"/>
            <a:ext cx="8813800" cy="3128963"/>
          </a:xfrm>
          <a:prstGeom prst="rect">
            <a:avLst/>
          </a:prstGeom>
          <a:noFill/>
          <a:ln w="9525">
            <a:noFill/>
            <a:miter lim="800000"/>
            <a:headEnd/>
            <a:tailEnd/>
          </a:ln>
        </p:spPr>
      </p:pic>
      <p:sp>
        <p:nvSpPr>
          <p:cNvPr id="4" name="TextBox 2"/>
          <p:cNvSpPr txBox="1">
            <a:spLocks noChangeArrowheads="1"/>
          </p:cNvSpPr>
          <p:nvPr/>
        </p:nvSpPr>
        <p:spPr bwMode="auto">
          <a:xfrm>
            <a:off x="2362200" y="1143000"/>
            <a:ext cx="4495800" cy="461963"/>
          </a:xfrm>
          <a:prstGeom prst="rect">
            <a:avLst/>
          </a:prstGeom>
          <a:solidFill>
            <a:schemeClr val="bg1"/>
          </a:solidFill>
          <a:ln w="9525">
            <a:noFill/>
            <a:miter lim="800000"/>
            <a:headEnd/>
            <a:tailEnd/>
          </a:ln>
        </p:spPr>
        <p:txBody>
          <a:bodyPr anchor="ctr">
            <a:spAutoFit/>
          </a:bodyPr>
          <a:lstStyle/>
          <a:p>
            <a:pPr marL="457200" indent="-457200" algn="ctr">
              <a:defRPr/>
            </a:pPr>
            <a:r>
              <a:rPr lang="en-US" dirty="0">
                <a:latin typeface="+mn-lt"/>
              </a:rPr>
              <a:t>Example of Completed Form 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cJPATraining01232009">
  <a:themeElements>
    <a:clrScheme name="BasicJPATraining0123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sicJPATraining0123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JPATraining0123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sicJPATraining0123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sicJPATraining0123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sicJPATraining0123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sicJPATraining0123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sicJPATraining0123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sicJPATraining0123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2555</TotalTime>
  <Words>3103</Words>
  <Application>Microsoft Office PowerPoint</Application>
  <PresentationFormat>On-screen Show (4:3)</PresentationFormat>
  <Paragraphs>547</Paragraphs>
  <Slides>92</Slides>
  <Notes>88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BasicJPATraining01232009</vt:lpstr>
      <vt:lpstr>Worksheet</vt:lpstr>
      <vt:lpstr>PowerPoint Presentation</vt:lpstr>
      <vt:lpstr>History</vt:lpstr>
      <vt:lpstr>Purpose</vt:lpstr>
      <vt:lpstr>Organizational Chart</vt:lpstr>
      <vt:lpstr>Office Staff</vt:lpstr>
      <vt:lpstr>Members</vt:lpstr>
      <vt:lpstr>Agreement and By-Laws</vt:lpstr>
      <vt:lpstr>Routine Handbook</vt:lpstr>
      <vt:lpstr>Commonly Used Sections</vt:lpstr>
      <vt:lpstr>Commonly Used Section 3</vt:lpstr>
      <vt:lpstr>Commonly Used Section 4</vt:lpstr>
      <vt:lpstr>Commonly Used Section 5</vt:lpstr>
      <vt:lpstr>Commonly Used Section 7</vt:lpstr>
      <vt:lpstr>Commonly Used Section 9</vt:lpstr>
      <vt:lpstr>Commonly Used Section 10</vt:lpstr>
      <vt:lpstr>Commonly Used Section 12</vt:lpstr>
      <vt:lpstr>Commonly Used Section 14</vt:lpstr>
      <vt:lpstr>JPA Process Flow Chart</vt:lpstr>
      <vt:lpstr>Generic JPA Form 2</vt:lpstr>
      <vt:lpstr>Sample Form 2 Page 1</vt:lpstr>
      <vt:lpstr>Sample Form 2 Page 2</vt:lpstr>
      <vt:lpstr>Form 2 (F2) Headings Required Data</vt:lpstr>
      <vt:lpstr>Form 2 (F2) Headings Required Data</vt:lpstr>
      <vt:lpstr>Form 2 (F2) Headings Required Data</vt:lpstr>
      <vt:lpstr>F2 Utility Information Section </vt:lpstr>
      <vt:lpstr>F2 Utility Information Section</vt:lpstr>
      <vt:lpstr>F2 Utility Information Section</vt:lpstr>
      <vt:lpstr>Pole Record Research</vt:lpstr>
      <vt:lpstr>Pole Record Research</vt:lpstr>
      <vt:lpstr>Pole Record Research</vt:lpstr>
      <vt:lpstr>Pole Record Research</vt:lpstr>
      <vt:lpstr>Unauthorized-Attachment Research</vt:lpstr>
      <vt:lpstr>F2 Pole Work Section</vt:lpstr>
      <vt:lpstr>Sample Pole Card</vt:lpstr>
      <vt:lpstr>F2 Pole Work Section</vt:lpstr>
      <vt:lpstr>F2 Pole Work Section</vt:lpstr>
      <vt:lpstr>F2 Pole Work Section</vt:lpstr>
      <vt:lpstr>Generic Form 7</vt:lpstr>
      <vt:lpstr>Sample Form 7</vt:lpstr>
      <vt:lpstr>Form 7 Required Data</vt:lpstr>
      <vt:lpstr>Form 7 Required Data</vt:lpstr>
      <vt:lpstr>Form 7 Required Data</vt:lpstr>
      <vt:lpstr>Form 7 Required Data</vt:lpstr>
      <vt:lpstr>Form 7 Required Data</vt:lpstr>
      <vt:lpstr>Form 7 Required Data</vt:lpstr>
      <vt:lpstr>Generic Form 9</vt:lpstr>
      <vt:lpstr>Sample J/P Riser Notification - Form 9</vt:lpstr>
      <vt:lpstr>Form 9 Required Data</vt:lpstr>
      <vt:lpstr>Riser Diagram</vt:lpstr>
      <vt:lpstr>Form 9 Required Data</vt:lpstr>
      <vt:lpstr>Form 9 Required Data</vt:lpstr>
      <vt:lpstr>Generic Form 48</vt:lpstr>
      <vt:lpstr>Sample Form 48</vt:lpstr>
      <vt:lpstr>Form 48 Headings Required Data</vt:lpstr>
      <vt:lpstr>Form 48 Headings Required Data</vt:lpstr>
      <vt:lpstr>Form 48 Headings Required Data</vt:lpstr>
      <vt:lpstr>Form 48 Operation Required Data</vt:lpstr>
      <vt:lpstr>Form 48 Operation Required Data</vt:lpstr>
      <vt:lpstr>Form 48 Pole Information Required Data</vt:lpstr>
      <vt:lpstr>Form 48 Operation Required Data</vt:lpstr>
      <vt:lpstr>Form 48 Operation Required Data</vt:lpstr>
      <vt:lpstr>Generic Form 49 </vt:lpstr>
      <vt:lpstr>Sample Form 49</vt:lpstr>
      <vt:lpstr>Form 49 Required Data</vt:lpstr>
      <vt:lpstr>Form 49 Required Data</vt:lpstr>
      <vt:lpstr>Form 49 Required Data</vt:lpstr>
      <vt:lpstr>Generic Final JPA Form 2</vt:lpstr>
      <vt:lpstr>Sample Final JPA Form 2 Page 1</vt:lpstr>
      <vt:lpstr>Sample Final JPA Form 2 Page 2</vt:lpstr>
      <vt:lpstr>Final Form 2 (F2) Headings Required Data</vt:lpstr>
      <vt:lpstr>Final Form 2 (F2) Headings Required Data</vt:lpstr>
      <vt:lpstr>Final Form 2 (F2) Headings Required Data</vt:lpstr>
      <vt:lpstr>Final F2 Utility Information Section</vt:lpstr>
      <vt:lpstr>Final F2 Utility Information Section</vt:lpstr>
      <vt:lpstr>F2 Utility Information Section</vt:lpstr>
      <vt:lpstr>F2 Pole Work Section</vt:lpstr>
      <vt:lpstr>F2 Pole Work Section</vt:lpstr>
      <vt:lpstr>F2 Pole Work Section Page 1</vt:lpstr>
      <vt:lpstr>F2 Pole Work Section Page 2</vt:lpstr>
      <vt:lpstr>Sample Photocopy of Finalized Form 2 JPA  Provided by SCJPC Office</vt:lpstr>
      <vt:lpstr>Finalized Form 2 JPA  Page 1</vt:lpstr>
      <vt:lpstr>Finalized Form 2 JPA  Page 1A</vt:lpstr>
      <vt:lpstr>Finalized Form 2 JPA  Page 2</vt:lpstr>
      <vt:lpstr>Finalized Form 2 JPA  Page 2A</vt:lpstr>
      <vt:lpstr>Generic Bill of Sale – Form 44</vt:lpstr>
      <vt:lpstr>Bill of Sale – Form 44</vt:lpstr>
      <vt:lpstr>Bill of Sale – Form 44</vt:lpstr>
      <vt:lpstr>Bill of Sale – Form 44</vt:lpstr>
      <vt:lpstr>PowerPoint Presentation</vt:lpstr>
      <vt:lpstr>PowerPoint Presentation</vt:lpstr>
      <vt:lpstr>PowerPoint Presentation</vt:lpstr>
      <vt:lpstr>PowerPoint Presentation</vt:lpstr>
    </vt:vector>
  </TitlesOfParts>
  <Company>scj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dc:creator>
  <cp:lastModifiedBy>Yvonne Johnson</cp:lastModifiedBy>
  <cp:revision>145</cp:revision>
  <cp:lastPrinted>2013-09-17T19:37:42Z</cp:lastPrinted>
  <dcterms:created xsi:type="dcterms:W3CDTF">2009-01-23T18:44:42Z</dcterms:created>
  <dcterms:modified xsi:type="dcterms:W3CDTF">2017-03-23T22:50:43Z</dcterms:modified>
</cp:coreProperties>
</file>