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9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28" r:id="rId16"/>
    <p:sldId id="401" r:id="rId17"/>
    <p:sldId id="402" r:id="rId18"/>
    <p:sldId id="403" r:id="rId19"/>
    <p:sldId id="404" r:id="rId20"/>
    <p:sldId id="405" r:id="rId21"/>
    <p:sldId id="406" r:id="rId22"/>
    <p:sldId id="435" r:id="rId23"/>
    <p:sldId id="418" r:id="rId24"/>
    <p:sldId id="407" r:id="rId25"/>
    <p:sldId id="408" r:id="rId26"/>
    <p:sldId id="409" r:id="rId27"/>
    <p:sldId id="410" r:id="rId28"/>
    <p:sldId id="434" r:id="rId29"/>
    <p:sldId id="411" r:id="rId30"/>
    <p:sldId id="412" r:id="rId31"/>
    <p:sldId id="413" r:id="rId32"/>
    <p:sldId id="414" r:id="rId33"/>
    <p:sldId id="432" r:id="rId34"/>
    <p:sldId id="415" r:id="rId35"/>
    <p:sldId id="416" r:id="rId36"/>
    <p:sldId id="417" r:id="rId37"/>
    <p:sldId id="419" r:id="rId38"/>
    <p:sldId id="420" r:id="rId39"/>
    <p:sldId id="421" r:id="rId40"/>
    <p:sldId id="422" r:id="rId41"/>
    <p:sldId id="423" r:id="rId42"/>
    <p:sldId id="424" r:id="rId43"/>
    <p:sldId id="436" r:id="rId44"/>
    <p:sldId id="437" r:id="rId45"/>
    <p:sldId id="426" r:id="rId46"/>
    <p:sldId id="427" r:id="rId47"/>
    <p:sldId id="433" r:id="rId48"/>
    <p:sldId id="429" r:id="rId49"/>
    <p:sldId id="430" r:id="rId50"/>
    <p:sldId id="431" r:id="rId51"/>
    <p:sldId id="438" r:id="rId52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7F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7" autoAdjust="0"/>
    <p:restoredTop sz="78431" autoAdjust="0"/>
  </p:normalViewPr>
  <p:slideViewPr>
    <p:cSldViewPr>
      <p:cViewPr varScale="1">
        <p:scale>
          <a:sx n="65" d="100"/>
          <a:sy n="65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28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8" Type="http://schemas.openxmlformats.org/officeDocument/2006/relationships/slide" Target="slides/slide8.xml"/><Relationship Id="rId51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61A31FA-79E0-4BBF-A8A3-6B7D7E2F6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1500"/>
            <a:ext cx="5140325" cy="414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4E34F9-2E85-4CC2-A435-1345EFF7A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9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969E01-6F8B-4247-B38E-B5A6CE0E0AE5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</a:t>
            </a:r>
            <a:r>
              <a:rPr lang="en-US" altLang="en-US" b="1" baseline="0" dirty="0" smtClean="0">
                <a:latin typeface="Times New Roman" pitchFamily="18" charset="0"/>
              </a:rPr>
              <a:t> Note</a:t>
            </a:r>
            <a:r>
              <a:rPr lang="en-US" altLang="en-US" baseline="0" dirty="0" smtClean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altLang="en-US" baseline="0" dirty="0" smtClean="0">
                <a:latin typeface="Times New Roman" pitchFamily="18" charset="0"/>
              </a:rPr>
              <a:t>Please have copies of the </a:t>
            </a:r>
            <a:r>
              <a:rPr lang="en-US" altLang="en-US" b="1" baseline="0" dirty="0" smtClean="0">
                <a:latin typeface="Times New Roman" pitchFamily="18" charset="0"/>
              </a:rPr>
              <a:t>SCJPC Routine Handbook </a:t>
            </a:r>
            <a:r>
              <a:rPr lang="en-US" altLang="en-US" baseline="0" dirty="0" smtClean="0">
                <a:latin typeface="Times New Roman" pitchFamily="18" charset="0"/>
              </a:rPr>
              <a:t>and </a:t>
            </a:r>
            <a:r>
              <a:rPr lang="en-US" altLang="en-US" b="1" baseline="0" dirty="0" smtClean="0">
                <a:latin typeface="Times New Roman" pitchFamily="18" charset="0"/>
              </a:rPr>
              <a:t>Commonly Used Sections/Items</a:t>
            </a:r>
            <a:r>
              <a:rPr lang="en-US" altLang="en-US" baseline="0" dirty="0" smtClean="0">
                <a:latin typeface="Times New Roman" pitchFamily="18" charset="0"/>
              </a:rPr>
              <a:t> available for reference during presentation. 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</a:t>
            </a:r>
            <a:r>
              <a:rPr lang="en-US" altLang="en-US" b="1" baseline="0" dirty="0" smtClean="0">
                <a:latin typeface="Times New Roman" pitchFamily="18" charset="0"/>
              </a:rPr>
              <a:t> Script</a:t>
            </a:r>
            <a:r>
              <a:rPr lang="en-US" altLang="en-US" baseline="0" dirty="0" smtClean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altLang="en-US" baseline="0" dirty="0" smtClean="0">
                <a:latin typeface="Times New Roman" pitchFamily="18" charset="0"/>
              </a:rPr>
              <a:t>There are five main parts to a pole record (pole card).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1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A499A5-B30A-4011-B898-1E6DA8D9642C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6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3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that SCZ </a:t>
            </a:r>
            <a:r>
              <a:rPr lang="en-US" altLang="en-US" b="0" i="1" baseline="0" dirty="0" smtClean="0">
                <a:latin typeface="Times New Roman" pitchFamily="18" charset="0"/>
              </a:rPr>
              <a:t>can</a:t>
            </a:r>
            <a:r>
              <a:rPr lang="en-US" altLang="en-US" b="0" i="0" baseline="0" dirty="0" smtClean="0">
                <a:latin typeface="Times New Roman" pitchFamily="18" charset="0"/>
              </a:rPr>
              <a:t> be less than what is physically present, due to the rules of calculating GR&amp;SP. Routine Handbook Example 27.**</a:t>
            </a:r>
          </a:p>
          <a:p>
            <a:pPr eaLnBrk="1" hangingPunct="1"/>
            <a:endParaRPr lang="en-US" altLang="en-US" b="0" i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1" i="0" baseline="0" dirty="0" smtClean="0">
                <a:latin typeface="Times New Roman" pitchFamily="18" charset="0"/>
              </a:rPr>
              <a:t>Presenter Script</a:t>
            </a:r>
            <a:r>
              <a:rPr lang="en-US" altLang="en-US" b="0" i="0" baseline="0" dirty="0" smtClean="0">
                <a:latin typeface="Times New Roman" pitchFamily="18" charset="0"/>
              </a:rPr>
              <a:t>: </a:t>
            </a:r>
            <a:endParaRPr lang="en-US" altLang="en-US" b="1" i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i="0" baseline="0" dirty="0" smtClean="0">
                <a:latin typeface="Times New Roman" pitchFamily="18" charset="0"/>
              </a:rPr>
              <a:t>In this example, SCE GR&amp;SP would need to be 30-4 </a:t>
            </a:r>
            <a:r>
              <a:rPr lang="en-US" altLang="en-US" b="1" i="0" u="sng" baseline="0" dirty="0" smtClean="0">
                <a:latin typeface="Times New Roman" pitchFamily="18" charset="0"/>
              </a:rPr>
              <a:t>if</a:t>
            </a:r>
            <a:r>
              <a:rPr lang="en-US" altLang="en-US" b="0" i="0" baseline="0" dirty="0" smtClean="0">
                <a:latin typeface="Times New Roman" pitchFamily="18" charset="0"/>
              </a:rPr>
              <a:t> secondary was at 26’5””. This will seem to show only 5ft of SCZ (26-5), but is actually correct, since the 6ft of physical separation is present.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7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that GO95 clearances refer to </a:t>
            </a:r>
            <a:r>
              <a:rPr lang="en-US" altLang="en-US" b="0" u="sng" baseline="0" dirty="0" smtClean="0">
                <a:latin typeface="Times New Roman" pitchFamily="18" charset="0"/>
              </a:rPr>
              <a:t>physical measured separations</a:t>
            </a:r>
            <a:r>
              <a:rPr lang="en-US" altLang="en-US" b="0" u="none" baseline="0" dirty="0" smtClean="0">
                <a:latin typeface="Times New Roman" pitchFamily="18" charset="0"/>
              </a:rPr>
              <a:t>, which may differ slightly from calculated GR&amp;SP** (as noted in previous slide).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75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(again) that GO95 clearances refer to </a:t>
            </a:r>
            <a:r>
              <a:rPr lang="en-US" altLang="en-US" b="0" u="sng" baseline="0" dirty="0" smtClean="0">
                <a:latin typeface="Times New Roman" pitchFamily="18" charset="0"/>
              </a:rPr>
              <a:t>physical measured separations</a:t>
            </a:r>
            <a:r>
              <a:rPr lang="en-US" altLang="en-US" b="0" u="none" baseline="0" dirty="0" smtClean="0">
                <a:latin typeface="Times New Roman" pitchFamily="18" charset="0"/>
              </a:rPr>
              <a:t>, which may differ slightly from calculated GR&amp;SP**</a:t>
            </a:r>
            <a:endParaRPr lang="en-US" altLang="en-US" b="1" dirty="0" smtClean="0">
              <a:latin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80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95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1AAEC-7098-4A3E-BC25-DA379EF59F52}" type="slidenum">
              <a:rPr lang="en-US" altLang="en-US" smtClean="0">
                <a:latin typeface="Times New Roman" pitchFamily="18" charset="0"/>
              </a:rPr>
              <a:pPr/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99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There are four</a:t>
            </a:r>
            <a:r>
              <a:rPr lang="en-US" altLang="en-US" b="0" baseline="0" dirty="0" smtClean="0">
                <a:latin typeface="Times New Roman" pitchFamily="18" charset="0"/>
              </a:rPr>
              <a:t> main parts to a Form 2.</a:t>
            </a:r>
            <a:endParaRPr lang="en-US" altLang="en-US" b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i="1" baseline="0" dirty="0" smtClean="0">
                <a:latin typeface="Times New Roman" pitchFamily="18" charset="0"/>
              </a:rPr>
              <a:t>Record </a:t>
            </a:r>
            <a:r>
              <a:rPr lang="en-US" altLang="en-US" b="0" i="0" baseline="0" dirty="0" smtClean="0">
                <a:latin typeface="Times New Roman" pitchFamily="18" charset="0"/>
              </a:rPr>
              <a:t>i</a:t>
            </a:r>
            <a:r>
              <a:rPr lang="en-US" altLang="en-US" b="0" baseline="0" dirty="0" smtClean="0">
                <a:latin typeface="Times New Roman" pitchFamily="18" charset="0"/>
              </a:rPr>
              <a:t>nformation (Part 2) is primarily taken directly from the Pole Card, exactly as represented, with exception to cases in which a pole is solely-owned, the record is incorrect, or an unauthorized attachment is involved.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0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5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</a:t>
            </a:r>
            <a:r>
              <a:rPr lang="en-US" altLang="en-US" b="1" baseline="0" dirty="0" smtClean="0">
                <a:latin typeface="Times New Roman" pitchFamily="18" charset="0"/>
              </a:rPr>
              <a:t> Script</a:t>
            </a:r>
            <a:r>
              <a:rPr lang="en-US" altLang="en-US" b="0" dirty="0" smtClean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altLang="en-US" b="0" i="1" dirty="0" smtClean="0">
                <a:latin typeface="Times New Roman" pitchFamily="18" charset="0"/>
              </a:rPr>
              <a:t>Header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  <a:r>
              <a:rPr lang="en-US" altLang="en-US" b="0" baseline="0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The </a:t>
            </a:r>
            <a:r>
              <a:rPr lang="en-US" altLang="en-US" b="0" i="1" u="sng" baseline="0" dirty="0" smtClean="0">
                <a:latin typeface="Times New Roman" pitchFamily="18" charset="0"/>
              </a:rPr>
              <a:t>initiating</a:t>
            </a:r>
            <a:r>
              <a:rPr lang="en-US" altLang="en-US" b="0" baseline="0" dirty="0" smtClean="0">
                <a:latin typeface="Times New Roman" pitchFamily="18" charset="0"/>
              </a:rPr>
              <a:t> member is only responsible for ensuring all relevant members are cited within the header (under the “Utility” field). 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It is then the responsibility of those </a:t>
            </a:r>
            <a:r>
              <a:rPr lang="en-US" altLang="en-US" b="0" i="1" u="sng" baseline="0" dirty="0" smtClean="0">
                <a:latin typeface="Times New Roman" pitchFamily="18" charset="0"/>
              </a:rPr>
              <a:t>receiving</a:t>
            </a:r>
            <a:r>
              <a:rPr lang="en-US" altLang="en-US" b="0" baseline="0" dirty="0" smtClean="0">
                <a:latin typeface="Times New Roman" pitchFamily="18" charset="0"/>
              </a:rPr>
              <a:t> members to complete their own designated information fields, upon review of the JPA.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The </a:t>
            </a:r>
            <a:r>
              <a:rPr lang="en-US" altLang="en-US" b="0" i="1" u="sng" baseline="0" dirty="0" smtClean="0">
                <a:latin typeface="Times New Roman" pitchFamily="18" charset="0"/>
              </a:rPr>
              <a:t>initiating</a:t>
            </a:r>
            <a:r>
              <a:rPr lang="en-US" altLang="en-US" b="0" baseline="0" dirty="0" smtClean="0">
                <a:latin typeface="Times New Roman" pitchFamily="18" charset="0"/>
              </a:rPr>
              <a:t> member may cite “18.1D” within the Approved fields of any utility that fails to respond to the JPA.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77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This is an example of a c</a:t>
            </a:r>
            <a:r>
              <a:rPr lang="en-US" altLang="en-US" b="0" dirty="0" smtClean="0">
                <a:latin typeface="Times New Roman" pitchFamily="18" charset="0"/>
              </a:rPr>
              <a:t>ompleted</a:t>
            </a:r>
            <a:r>
              <a:rPr lang="en-US" altLang="en-US" b="0" baseline="0" dirty="0" smtClean="0">
                <a:latin typeface="Times New Roman" pitchFamily="18" charset="0"/>
              </a:rPr>
              <a:t> header with required information as from the viewpoint of the </a:t>
            </a:r>
            <a:r>
              <a:rPr lang="en-US" altLang="en-US" b="0" i="1" u="sng" baseline="0" dirty="0" smtClean="0">
                <a:latin typeface="Times New Roman" pitchFamily="18" charset="0"/>
              </a:rPr>
              <a:t>initiator</a:t>
            </a:r>
            <a:r>
              <a:rPr lang="en-US" altLang="en-US" b="0" baseline="0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Confirming Agreement date, method, and Est. </a:t>
            </a:r>
            <a:r>
              <a:rPr lang="en-US" altLang="en-US" b="0" baseline="0" dirty="0" err="1" smtClean="0">
                <a:latin typeface="Times New Roman" pitchFamily="18" charset="0"/>
              </a:rPr>
              <a:t>Const</a:t>
            </a:r>
            <a:r>
              <a:rPr lang="en-US" altLang="en-US" b="0" baseline="0" dirty="0" smtClean="0">
                <a:latin typeface="Times New Roman" pitchFamily="18" charset="0"/>
              </a:rPr>
              <a:t> Start date would be completed if available.</a:t>
            </a:r>
          </a:p>
        </p:txBody>
      </p:sp>
    </p:spTree>
    <p:extLst>
      <p:ext uri="{BB962C8B-B14F-4D97-AF65-F5344CB8AC3E}">
        <p14:creationId xmlns:p14="http://schemas.microsoft.com/office/powerpoint/2010/main" val="3225072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This</a:t>
            </a:r>
            <a:r>
              <a:rPr lang="en-US" altLang="en-US" b="0" baseline="0" dirty="0" smtClean="0">
                <a:latin typeface="Times New Roman" pitchFamily="18" charset="0"/>
              </a:rPr>
              <a:t> is an e</a:t>
            </a:r>
            <a:r>
              <a:rPr lang="en-US" altLang="en-US" b="0" dirty="0" smtClean="0">
                <a:latin typeface="Times New Roman" pitchFamily="18" charset="0"/>
              </a:rPr>
              <a:t>xample of U3 purchasing</a:t>
            </a:r>
            <a:r>
              <a:rPr lang="en-US" altLang="en-US" b="0" baseline="0" dirty="0" smtClean="0">
                <a:latin typeface="Times New Roman" pitchFamily="18" charset="0"/>
              </a:rPr>
              <a:t> into poles already jointly owned by U1 and U2.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Note the different sections used and appropriate calculations of GR&amp;SP.</a:t>
            </a: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1" baseline="0" dirty="0" smtClean="0">
                <a:latin typeface="Times New Roman" pitchFamily="18" charset="0"/>
              </a:rPr>
              <a:t>Presenter Note: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**For second pole, point out joint construction (Sec 3.1), with added note not to charge U2 for joint ownership of new arm**</a:t>
            </a:r>
          </a:p>
          <a:p>
            <a:pPr eaLnBrk="1" hangingPunct="1"/>
            <a:endParaRPr lang="en-US" altLang="en-US" b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**Please</a:t>
            </a:r>
            <a:r>
              <a:rPr lang="en-US" altLang="en-US" b="0" baseline="0" dirty="0" smtClean="0">
                <a:latin typeface="Times New Roman" pitchFamily="18" charset="0"/>
              </a:rPr>
              <a:t> refer to Routine Handbook Section 18 for additional examples of various scopes of work, and how they are interpreted on a Form 2 Preliminary**</a:t>
            </a:r>
            <a:endParaRPr lang="en-US" altLang="en-US" b="1" dirty="0" smtClean="0">
              <a:latin typeface="Times New Roman" pitchFamily="18" charset="0"/>
            </a:endParaRP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3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4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12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There</a:t>
            </a:r>
            <a:r>
              <a:rPr lang="en-US" altLang="en-US" b="0" baseline="0" dirty="0" smtClean="0">
                <a:latin typeface="Times New Roman" pitchFamily="18" charset="0"/>
              </a:rPr>
              <a:t> are four main parts to a Form 7.</a:t>
            </a:r>
            <a:endParaRPr lang="en-US" altLang="en-US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i="1" dirty="0" smtClean="0">
                <a:latin typeface="Times New Roman" pitchFamily="18" charset="0"/>
              </a:rPr>
              <a:t>Remarks</a:t>
            </a:r>
            <a:r>
              <a:rPr lang="en-US" altLang="en-US" b="0" i="0" baseline="0" dirty="0" smtClean="0">
                <a:latin typeface="Times New Roman" pitchFamily="18" charset="0"/>
              </a:rPr>
              <a:t> (Part 3) are i</a:t>
            </a:r>
            <a:r>
              <a:rPr lang="en-US" altLang="en-US" dirty="0" smtClean="0">
                <a:latin typeface="Times New Roman" pitchFamily="18" charset="0"/>
              </a:rPr>
              <a:t>ntended</a:t>
            </a:r>
            <a:r>
              <a:rPr lang="en-US" altLang="en-US" baseline="0" dirty="0" smtClean="0">
                <a:latin typeface="Times New Roman" pitchFamily="18" charset="0"/>
              </a:rPr>
              <a:t> for the initiator to provide details that further clarify the reason of the Form 7.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8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35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66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**Please refer to Routine Handbook Section 18 Example 4, for additional</a:t>
            </a:r>
            <a:r>
              <a:rPr lang="en-US" altLang="en-US" b="0" baseline="0" dirty="0" smtClean="0">
                <a:latin typeface="Times New Roman" pitchFamily="18" charset="0"/>
              </a:rPr>
              <a:t> Form 7 example.**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Presenter Script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F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orm is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utilized to communicate that construction is complete and/or if there were any changes to the pulling routine.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nitiating member may initiate billing after 45 days have elapsed from the date of the Form 48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Section 18.7). 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If no construction is involved with a JPA, a courtesy Form 48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be initiated.  The initiated member does not have to wait 45 days to bill the JPA when no construction was involved. 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1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There</a:t>
            </a:r>
            <a:r>
              <a:rPr lang="en-US" altLang="en-US" b="0" baseline="0" dirty="0" smtClean="0">
                <a:latin typeface="Times New Roman" pitchFamily="18" charset="0"/>
              </a:rPr>
              <a:t> are four main parts to a Form 48.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8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63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use of Operation No. 12.**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74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use of Operation No. 1 to change the pulling routine as was originally presented on the Form 2.**</a:t>
            </a: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**Please refer to Routine Handbook example 20 for additional Form 48 example.**</a:t>
            </a:r>
            <a:endParaRPr lang="en-US" altLang="en-US" b="1" dirty="0" smtClean="0">
              <a:latin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36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Presenter Script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Form 2 Final is utilized to initiate billing and establish joint pole records.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At this stage of the life cycle of the JPA, the Form 2 Final should reflect all agreed upon changes from the preliminary.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This form is sent </a:t>
            </a:r>
            <a:r>
              <a:rPr lang="en-US" sz="1200" u="sng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directly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to the SCJPC for processing.  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85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**Elaborate</a:t>
            </a:r>
            <a:r>
              <a:rPr lang="en-US" altLang="en-US" b="0" baseline="0" dirty="0" smtClean="0">
                <a:latin typeface="Times New Roman" pitchFamily="18" charset="0"/>
              </a:rPr>
              <a:t> that “Date Sent” is the date the Preliminary was sent to other members, NOT when the Form 2 Final will be sent for billing.**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5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“Supporting Information” (last check) could include</a:t>
            </a:r>
            <a:r>
              <a:rPr lang="en-US" altLang="en-US" b="0" baseline="0" dirty="0" smtClean="0">
                <a:latin typeface="Times New Roman" pitchFamily="18" charset="0"/>
              </a:rPr>
              <a:t> notes of adequate clearances when the rules of calculated GR&amp;SP seem contradictory (Routine Example 27).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6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1AAEC-7098-4A3E-BC25-DA379EF59F52}" type="slidenum">
              <a:rPr lang="en-US" altLang="en-US" smtClean="0">
                <a:latin typeface="Times New Roman" pitchFamily="18" charset="0"/>
              </a:rPr>
              <a:pPr/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4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Script:</a:t>
            </a:r>
          </a:p>
          <a:p>
            <a:pPr eaLnBrk="1" hangingPunct="1"/>
            <a:r>
              <a:rPr lang="en-US" altLang="en-US" b="0" i="1" dirty="0" smtClean="0">
                <a:latin typeface="Times New Roman" pitchFamily="18" charset="0"/>
              </a:rPr>
              <a:t>Typical use of a Revision JPA include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latin typeface="Times New Roman" pitchFamily="18" charset="0"/>
              </a:rPr>
              <a:t>Addressing </a:t>
            </a:r>
            <a:r>
              <a:rPr lang="en-US" altLang="en-US" dirty="0" smtClean="0">
                <a:latin typeface="Times New Roman" pitchFamily="18" charset="0"/>
              </a:rPr>
              <a:t>an issue that cannot be resolved by the</a:t>
            </a:r>
            <a:r>
              <a:rPr lang="en-US" altLang="en-US" baseline="0" dirty="0" smtClean="0">
                <a:latin typeface="Times New Roman" pitchFamily="18" charset="0"/>
              </a:rPr>
              <a:t> limited capabilities of a Form 7</a:t>
            </a:r>
          </a:p>
          <a:p>
            <a:pPr marL="171450" indent="-171450" eaLnBrk="1" hangingPunct="1">
              <a:buFontTx/>
              <a:buChar char="-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baseline="0" dirty="0" smtClean="0">
                <a:latin typeface="Times New Roman" pitchFamily="18" charset="0"/>
              </a:rPr>
              <a:t>REV and R1 are also acceptable notations for a Revision.</a:t>
            </a:r>
          </a:p>
          <a:p>
            <a:pPr marL="171450" indent="-171450" eaLnBrk="1" hangingPunct="1">
              <a:buFontTx/>
              <a:buChar char="-"/>
            </a:pPr>
            <a:endParaRPr lang="en-US" altLang="en-US" baseline="0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baseline="0" dirty="0" smtClean="0">
                <a:latin typeface="Times New Roman" pitchFamily="18" charset="0"/>
              </a:rPr>
              <a:t>If further revisions are required, the next sequence number will be used for every revision issued – R01, then R02, then R03, etc.. Each subsequent revision will cancel the prior revision issued.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65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  <a:r>
              <a:rPr lang="en-US" altLang="en-US" b="1" baseline="0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b="0" i="1" dirty="0" smtClean="0">
                <a:latin typeface="Times New Roman" pitchFamily="18" charset="0"/>
              </a:rPr>
              <a:t>Typical use of a Supplementary JPA include: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latin typeface="Times New Roman" pitchFamily="18" charset="0"/>
              </a:rPr>
              <a:t>Initiation of a new JPA, for poles related in some way to the poles issued on a previously initiated JPA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latin typeface="Times New Roman" pitchFamily="18" charset="0"/>
              </a:rPr>
              <a:t>Initiation of a new JPA, for poles </a:t>
            </a:r>
            <a:r>
              <a:rPr lang="en-US" altLang="en-US" i="1" baseline="0" dirty="0" smtClean="0">
                <a:latin typeface="Times New Roman" pitchFamily="18" charset="0"/>
              </a:rPr>
              <a:t>removed</a:t>
            </a:r>
            <a:r>
              <a:rPr lang="en-US" altLang="en-US" i="0" baseline="0" dirty="0" smtClean="0">
                <a:latin typeface="Times New Roman" pitchFamily="18" charset="0"/>
              </a:rPr>
              <a:t> from a previously initiated JPA, but may still require a JPA to be issued</a:t>
            </a:r>
          </a:p>
          <a:p>
            <a:pPr marL="171450" indent="-171450" eaLnBrk="1" hangingPunct="1">
              <a:buFontTx/>
              <a:buChar char="-"/>
            </a:pPr>
            <a:endParaRPr lang="en-US" altLang="en-US" i="0" baseline="0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b="0" i="0" baseline="0" dirty="0" smtClean="0">
                <a:latin typeface="Times New Roman" pitchFamily="18" charset="0"/>
              </a:rPr>
              <a:t>Unlike a Revision, a Supplementary JPA does not cancel any previously initiated JPA.</a:t>
            </a:r>
          </a:p>
        </p:txBody>
      </p:sp>
    </p:spTree>
    <p:extLst>
      <p:ext uri="{BB962C8B-B14F-4D97-AF65-F5344CB8AC3E}">
        <p14:creationId xmlns:p14="http://schemas.microsoft.com/office/powerpoint/2010/main" val="28879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22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01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 out detail of size and placement of risers.**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 out riser</a:t>
            </a:r>
            <a:r>
              <a:rPr lang="en-US" altLang="en-US" b="0" baseline="0" dirty="0" smtClean="0">
                <a:latin typeface="Times New Roman" pitchFamily="18" charset="0"/>
              </a:rPr>
              <a:t> diagram (manually) embedded on Form 9 (Excel). Riser diagram may also be added as a separate attachment**</a:t>
            </a: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**Please refer to Routine Handbook Section 18 Example 10 for additional Form 9 example.**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7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3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This is an example of an approval received from U1.</a:t>
            </a:r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1" baseline="0" dirty="0" smtClean="0">
                <a:latin typeface="Times New Roman" pitchFamily="18" charset="0"/>
              </a:rPr>
              <a:t>Presenter Note: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**Point out U1 completed U1 header information in response**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2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Script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This is an example of an approval with redlined changed from U2.</a:t>
            </a:r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endParaRPr lang="en-US" altLang="en-US" b="0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1" baseline="0" dirty="0" smtClean="0">
                <a:latin typeface="Times New Roman" pitchFamily="18" charset="0"/>
              </a:rPr>
              <a:t>Presenter Note</a:t>
            </a:r>
            <a:r>
              <a:rPr lang="en-US" altLang="en-US" b="0" baseline="0" dirty="0" smtClean="0">
                <a:latin typeface="Times New Roman" pitchFamily="18" charset="0"/>
              </a:rPr>
              <a:t>:</a:t>
            </a:r>
            <a:endParaRPr lang="en-US" altLang="en-US" b="1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**Point out U2 completed U1 header information in response.**</a:t>
            </a:r>
            <a:endParaRPr lang="en-US" altLang="en-US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**Point</a:t>
            </a:r>
            <a:r>
              <a:rPr lang="en-US" altLang="en-US" baseline="0" dirty="0" smtClean="0">
                <a:latin typeface="Times New Roman" pitchFamily="18" charset="0"/>
              </a:rPr>
              <a:t> out U2 changes to GR&amp;SP, Section #, and Arm information.**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34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182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explanation noted, preventing the billing of the JPA**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59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Presenter Note</a:t>
            </a:r>
            <a:r>
              <a:rPr lang="en-US" altLang="en-US" b="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0" dirty="0" smtClean="0">
                <a:latin typeface="Times New Roman" pitchFamily="18" charset="0"/>
              </a:rPr>
              <a:t>**Point</a:t>
            </a:r>
            <a:r>
              <a:rPr lang="en-US" altLang="en-US" b="0" baseline="0" dirty="0" smtClean="0">
                <a:latin typeface="Times New Roman" pitchFamily="18" charset="0"/>
              </a:rPr>
              <a:t> out ‘sticky’ notes with further details, as found within the attached Form 2 Final.**</a:t>
            </a:r>
          </a:p>
          <a:p>
            <a:pPr eaLnBrk="1" hangingPunct="1"/>
            <a:r>
              <a:rPr lang="en-US" altLang="en-US" b="0" baseline="0" dirty="0" smtClean="0">
                <a:latin typeface="Times New Roman" pitchFamily="18" charset="0"/>
              </a:rPr>
              <a:t>**Point out ‘check mark’ on note, confirming that issue has been addressed. In this case, the UA GR&amp;SP has been manually written in.**</a:t>
            </a:r>
            <a:endParaRPr lang="en-US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476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331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6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968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50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95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1AAEC-7098-4A3E-BC25-DA379EF59F52}" type="slidenum">
              <a:rPr lang="en-US" altLang="en-US" smtClean="0">
                <a:latin typeface="Times New Roman" pitchFamily="18" charset="0"/>
              </a:rPr>
              <a:pPr/>
              <a:t>51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9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9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8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C986E-8B5F-43F1-BC2E-37BD3C8E049E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6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914400"/>
          </a:xfrm>
          <a:noFill/>
          <a:extLst/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1A9F-D285-4483-B863-CFB60BBA8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37AD-F59F-402E-A521-87951C763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2520-02E4-44FC-BBA9-54D71B0DE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E4BA-28F5-4F0E-8A13-206DFB55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B037-D898-4C4A-BA51-6A8D9013A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E325-751E-4ADE-A17F-7AE2A8EC1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BC7-0B60-4AA9-B917-A93E94DFB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4A30-BCA3-4E6F-801D-7C4AE936B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FEE0-3229-4D2E-ABC2-1D0659273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D725-4BAC-4EDB-93EC-2579DFFE3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A8D1-70FD-4699-B6F5-175B6B68F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231376C6-AC4C-433A-9788-73297CA5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 autoUpdateAnimBg="0">
        <p:tmplLst>
          <p:tmpl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jpc.net/members/member-contact-inform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jpc.net/members/technical-resourc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/>
              <a:t>Basic JPA Training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6386089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latin typeface="Arial" charset="0"/>
              </a:rPr>
              <a:t>Revised </a:t>
            </a:r>
            <a:r>
              <a:rPr lang="en-US" altLang="en-US" sz="1200" dirty="0" smtClean="0">
                <a:latin typeface="Arial" charset="0"/>
              </a:rPr>
              <a:t>201812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330" y="6332530"/>
            <a:ext cx="3533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For Confidential Use and Distribution</a:t>
            </a:r>
            <a:endParaRPr lang="en-US" sz="1600" dirty="0"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39000" y="6363307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latin typeface="Arial" charset="0"/>
              </a:rPr>
              <a:t>Content: Earle Carrion</a:t>
            </a:r>
            <a:endParaRPr lang="en-US" altLang="en-US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 of Ownership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236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Pole Card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Pole Information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Existing authorized owners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Space of Ownership (Grade &amp; Space)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Additional Info of Joint Facilities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Bill of Sale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82" y="2057400"/>
            <a:ext cx="5877245" cy="3607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68783" y="2057400"/>
            <a:ext cx="5877244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8781" y="3865662"/>
            <a:ext cx="512620" cy="706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3861852"/>
            <a:ext cx="1295399" cy="710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7014" y="3861852"/>
            <a:ext cx="1241986" cy="710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68781" y="4572000"/>
            <a:ext cx="5877245" cy="1092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0826" y="26740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8025" y="4026454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9244" y="4026454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3822" y="4026454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2216" y="5014291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6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457200" y="2667000"/>
            <a:ext cx="2438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 dirty="0">
                <a:latin typeface="Arial" charset="0"/>
              </a:rPr>
              <a:t>Preliminary</a:t>
            </a:r>
            <a:r>
              <a:rPr lang="en-US" altLang="en-US" sz="1200" dirty="0">
                <a:latin typeface="Arial" charset="0"/>
              </a:rPr>
              <a:t> </a:t>
            </a:r>
            <a:r>
              <a:rPr lang="en-US" altLang="en-US" sz="1200" b="1" dirty="0" smtClean="0">
                <a:latin typeface="Arial" charset="0"/>
              </a:rPr>
              <a:t>Form 2 </a:t>
            </a:r>
            <a:r>
              <a:rPr lang="en-US" altLang="en-US" sz="1200" dirty="0" smtClean="0">
                <a:latin typeface="Arial" charset="0"/>
              </a:rPr>
              <a:t>package issued. Members have 45 days </a:t>
            </a:r>
            <a:r>
              <a:rPr lang="en-US" altLang="en-US" sz="1200" dirty="0">
                <a:latin typeface="Arial" charset="0"/>
              </a:rPr>
              <a:t>to </a:t>
            </a:r>
            <a:r>
              <a:rPr lang="en-US" altLang="en-US" sz="1200" dirty="0" smtClean="0">
                <a:latin typeface="Arial" charset="0"/>
              </a:rPr>
              <a:t>review / redline / respond</a:t>
            </a:r>
            <a:r>
              <a:rPr lang="en-US" altLang="en-US" sz="1200" dirty="0">
                <a:latin typeface="Arial" charset="0"/>
              </a:rPr>
              <a:t>.</a:t>
            </a: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6629400" y="2560320"/>
            <a:ext cx="1447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 dirty="0">
                <a:latin typeface="Arial" charset="0"/>
              </a:rPr>
              <a:t>Form 7</a:t>
            </a:r>
            <a:r>
              <a:rPr lang="en-US" altLang="en-US" sz="1200" dirty="0">
                <a:latin typeface="Arial" charset="0"/>
              </a:rPr>
              <a:t> issued.     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dirty="0">
                <a:latin typeface="Arial" charset="0"/>
              </a:rPr>
              <a:t>Members have </a:t>
            </a:r>
            <a:r>
              <a:rPr lang="en-US" altLang="en-US" sz="1200" dirty="0" smtClean="0">
                <a:latin typeface="Arial" charset="0"/>
              </a:rPr>
              <a:t>15 days </a:t>
            </a:r>
            <a:r>
              <a:rPr lang="en-US" altLang="en-US" sz="1200" dirty="0">
                <a:latin typeface="Arial" charset="0"/>
              </a:rPr>
              <a:t>to respond.</a:t>
            </a:r>
          </a:p>
        </p:txBody>
      </p:sp>
      <p:sp>
        <p:nvSpPr>
          <p:cNvPr id="30724" name="Rectangle 17"/>
          <p:cNvSpPr>
            <a:spLocks noChangeArrowheads="1"/>
          </p:cNvSpPr>
          <p:nvPr/>
        </p:nvSpPr>
        <p:spPr bwMode="auto">
          <a:xfrm>
            <a:off x="6172200" y="3440428"/>
            <a:ext cx="2590800" cy="6858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dirty="0">
                <a:latin typeface="Arial" charset="0"/>
              </a:rPr>
              <a:t>45 day time period expires </a:t>
            </a:r>
            <a:r>
              <a:rPr lang="en-US" altLang="en-US" sz="1200" dirty="0" smtClean="0">
                <a:latin typeface="Arial" charset="0"/>
              </a:rPr>
              <a:t>and/or JPA not </a:t>
            </a:r>
            <a:r>
              <a:rPr lang="en-US" altLang="en-US" sz="1200" dirty="0">
                <a:latin typeface="Arial" charset="0"/>
              </a:rPr>
              <a:t>contested,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dirty="0">
                <a:latin typeface="Arial" charset="0"/>
              </a:rPr>
              <a:t>JPA valid for </a:t>
            </a:r>
            <a:r>
              <a:rPr lang="en-US" altLang="en-US" sz="1200" dirty="0" smtClean="0">
                <a:latin typeface="Arial" charset="0"/>
              </a:rPr>
              <a:t>Construction.</a:t>
            </a:r>
          </a:p>
        </p:txBody>
      </p:sp>
      <p:sp>
        <p:nvSpPr>
          <p:cNvPr id="30725" name="Rectangle 19"/>
          <p:cNvSpPr>
            <a:spLocks noChangeArrowheads="1"/>
          </p:cNvSpPr>
          <p:nvPr/>
        </p:nvSpPr>
        <p:spPr bwMode="auto">
          <a:xfrm>
            <a:off x="457200" y="5181600"/>
            <a:ext cx="1836420" cy="731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dirty="0">
                <a:latin typeface="Arial" charset="0"/>
              </a:rPr>
              <a:t>Work completed, </a:t>
            </a:r>
            <a:r>
              <a:rPr lang="en-US" altLang="en-US" sz="1200" b="1" dirty="0">
                <a:latin typeface="Arial" charset="0"/>
              </a:rPr>
              <a:t>Form 48</a:t>
            </a:r>
            <a:r>
              <a:rPr lang="en-US" altLang="en-US" sz="1200" dirty="0">
                <a:latin typeface="Arial" charset="0"/>
              </a:rPr>
              <a:t> Issued, (other members can perform their </a:t>
            </a:r>
            <a:r>
              <a:rPr lang="en-US" altLang="en-US" sz="1200" dirty="0" smtClean="0">
                <a:latin typeface="Arial" charset="0"/>
              </a:rPr>
              <a:t>work as applicable)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30726" name="Rectangle 29"/>
          <p:cNvSpPr>
            <a:spLocks noChangeArrowheads="1"/>
          </p:cNvSpPr>
          <p:nvPr/>
        </p:nvSpPr>
        <p:spPr bwMode="auto">
          <a:xfrm>
            <a:off x="6172200" y="5181601"/>
            <a:ext cx="2590800" cy="731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 dirty="0">
                <a:latin typeface="Arial" charset="0"/>
              </a:rPr>
              <a:t>Form 44</a:t>
            </a:r>
            <a:r>
              <a:rPr lang="en-US" altLang="en-US" sz="1200" dirty="0">
                <a:latin typeface="Arial" charset="0"/>
              </a:rPr>
              <a:t> Issued by </a:t>
            </a:r>
            <a:r>
              <a:rPr lang="en-US" altLang="en-US" sz="1200" b="1" dirty="0">
                <a:latin typeface="Arial" charset="0"/>
              </a:rPr>
              <a:t>JPC</a:t>
            </a:r>
            <a:r>
              <a:rPr lang="en-US" altLang="en-US" sz="1200" dirty="0">
                <a:latin typeface="Arial" charset="0"/>
              </a:rPr>
              <a:t> for all members, Bill of Sale amounts calculated by JPC, individual members invoice for transactions</a:t>
            </a:r>
          </a:p>
        </p:txBody>
      </p:sp>
      <p:sp>
        <p:nvSpPr>
          <p:cNvPr id="30727" name="Rectangle 30"/>
          <p:cNvSpPr>
            <a:spLocks noChangeArrowheads="1"/>
          </p:cNvSpPr>
          <p:nvPr/>
        </p:nvSpPr>
        <p:spPr bwMode="auto">
          <a:xfrm>
            <a:off x="3356610" y="5300343"/>
            <a:ext cx="1752600" cy="4984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 dirty="0">
                <a:latin typeface="Arial" charset="0"/>
              </a:rPr>
              <a:t>Form </a:t>
            </a:r>
            <a:r>
              <a:rPr lang="en-US" altLang="en-US" sz="1200" b="1" dirty="0" smtClean="0">
                <a:latin typeface="Arial" charset="0"/>
              </a:rPr>
              <a:t>2 FINAL </a:t>
            </a:r>
            <a:r>
              <a:rPr lang="en-US" altLang="en-US" sz="1200" dirty="0" smtClean="0">
                <a:latin typeface="Arial" charset="0"/>
              </a:rPr>
              <a:t>issued </a:t>
            </a:r>
            <a:r>
              <a:rPr lang="en-US" altLang="en-US" sz="1200" dirty="0">
                <a:latin typeface="Arial" charset="0"/>
              </a:rPr>
              <a:t>to Joint Pole Committee</a:t>
            </a:r>
          </a:p>
        </p:txBody>
      </p:sp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1600200" y="3733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2" name="Line 30"/>
          <p:cNvSpPr>
            <a:spLocks noChangeShapeType="1"/>
          </p:cNvSpPr>
          <p:nvPr/>
        </p:nvSpPr>
        <p:spPr bwMode="auto">
          <a:xfrm flipV="1">
            <a:off x="2895600" y="2861310"/>
            <a:ext cx="609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33" name="Line 31"/>
          <p:cNvSpPr>
            <a:spLocks noChangeShapeType="1"/>
          </p:cNvSpPr>
          <p:nvPr/>
        </p:nvSpPr>
        <p:spPr bwMode="auto">
          <a:xfrm>
            <a:off x="4572000" y="2861310"/>
            <a:ext cx="685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34" name="Rectangle 7"/>
          <p:cNvSpPr>
            <a:spLocks noChangeArrowheads="1"/>
          </p:cNvSpPr>
          <p:nvPr/>
        </p:nvSpPr>
        <p:spPr bwMode="auto">
          <a:xfrm>
            <a:off x="3429000" y="2133600"/>
            <a:ext cx="1295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>
                <a:latin typeface="Arial" charset="0"/>
              </a:rPr>
              <a:t>Major</a:t>
            </a:r>
          </a:p>
        </p:txBody>
      </p:sp>
      <p:sp>
        <p:nvSpPr>
          <p:cNvPr id="30735" name="Line 33"/>
          <p:cNvSpPr>
            <a:spLocks noChangeShapeType="1"/>
          </p:cNvSpPr>
          <p:nvPr/>
        </p:nvSpPr>
        <p:spPr bwMode="auto">
          <a:xfrm flipH="1">
            <a:off x="1752600" y="2286000"/>
            <a:ext cx="16764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36" name="Line 34"/>
          <p:cNvSpPr>
            <a:spLocks noChangeShapeType="1"/>
          </p:cNvSpPr>
          <p:nvPr/>
        </p:nvSpPr>
        <p:spPr bwMode="auto">
          <a:xfrm>
            <a:off x="1752600" y="2286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37" name="Line 36"/>
          <p:cNvSpPr>
            <a:spLocks noChangeShapeType="1"/>
          </p:cNvSpPr>
          <p:nvPr/>
        </p:nvSpPr>
        <p:spPr bwMode="auto">
          <a:xfrm flipV="1">
            <a:off x="4038600" y="23622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38" name="Rectangle 7"/>
          <p:cNvSpPr>
            <a:spLocks noChangeArrowheads="1"/>
          </p:cNvSpPr>
          <p:nvPr/>
        </p:nvSpPr>
        <p:spPr bwMode="auto">
          <a:xfrm>
            <a:off x="5257800" y="2727956"/>
            <a:ext cx="990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>
                <a:latin typeface="Arial" charset="0"/>
              </a:rPr>
              <a:t>Minor</a:t>
            </a:r>
          </a:p>
        </p:txBody>
      </p:sp>
      <p:sp>
        <p:nvSpPr>
          <p:cNvPr id="30739" name="Line 38"/>
          <p:cNvSpPr>
            <a:spLocks noChangeShapeType="1"/>
          </p:cNvSpPr>
          <p:nvPr/>
        </p:nvSpPr>
        <p:spPr bwMode="auto">
          <a:xfrm>
            <a:off x="6248400" y="286512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0" name="Rectangle 7"/>
          <p:cNvSpPr>
            <a:spLocks noChangeArrowheads="1"/>
          </p:cNvSpPr>
          <p:nvPr/>
        </p:nvSpPr>
        <p:spPr bwMode="auto">
          <a:xfrm>
            <a:off x="3429000" y="3352800"/>
            <a:ext cx="1295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>
                <a:latin typeface="Arial" charset="0"/>
              </a:rPr>
              <a:t>None</a:t>
            </a:r>
          </a:p>
        </p:txBody>
      </p:sp>
      <p:sp>
        <p:nvSpPr>
          <p:cNvPr id="30741" name="Line 41"/>
          <p:cNvSpPr>
            <a:spLocks noChangeShapeType="1"/>
          </p:cNvSpPr>
          <p:nvPr/>
        </p:nvSpPr>
        <p:spPr bwMode="auto">
          <a:xfrm>
            <a:off x="4038600" y="31242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2" name="Line 42"/>
          <p:cNvSpPr>
            <a:spLocks noChangeShapeType="1"/>
          </p:cNvSpPr>
          <p:nvPr/>
        </p:nvSpPr>
        <p:spPr bwMode="auto">
          <a:xfrm flipV="1">
            <a:off x="4724400" y="3505199"/>
            <a:ext cx="1447800" cy="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3" name="Line 43"/>
          <p:cNvSpPr>
            <a:spLocks noChangeShapeType="1"/>
          </p:cNvSpPr>
          <p:nvPr/>
        </p:nvSpPr>
        <p:spPr bwMode="auto">
          <a:xfrm>
            <a:off x="7315200" y="3169920"/>
            <a:ext cx="0" cy="2705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4" name="Line 46"/>
          <p:cNvSpPr>
            <a:spLocks noChangeShapeType="1"/>
          </p:cNvSpPr>
          <p:nvPr/>
        </p:nvSpPr>
        <p:spPr bwMode="auto">
          <a:xfrm flipH="1" flipV="1">
            <a:off x="4572000" y="4069078"/>
            <a:ext cx="1600200" cy="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5" name="Rectangle 7"/>
          <p:cNvSpPr>
            <a:spLocks noChangeArrowheads="1"/>
          </p:cNvSpPr>
          <p:nvPr/>
        </p:nvSpPr>
        <p:spPr bwMode="auto">
          <a:xfrm>
            <a:off x="2228850" y="3954780"/>
            <a:ext cx="990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>
                <a:latin typeface="Arial" charset="0"/>
              </a:rPr>
              <a:t>Minor</a:t>
            </a:r>
          </a:p>
        </p:txBody>
      </p:sp>
      <p:sp>
        <p:nvSpPr>
          <p:cNvPr id="30746" name="Rectangle 7"/>
          <p:cNvSpPr>
            <a:spLocks noChangeArrowheads="1"/>
          </p:cNvSpPr>
          <p:nvPr/>
        </p:nvSpPr>
        <p:spPr bwMode="auto">
          <a:xfrm>
            <a:off x="3429000" y="4568824"/>
            <a:ext cx="1295400" cy="216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>
                <a:latin typeface="Arial" charset="0"/>
              </a:rPr>
              <a:t>None</a:t>
            </a:r>
          </a:p>
        </p:txBody>
      </p:sp>
      <p:sp>
        <p:nvSpPr>
          <p:cNvPr id="30747" name="Line 52"/>
          <p:cNvSpPr>
            <a:spLocks noChangeShapeType="1"/>
          </p:cNvSpPr>
          <p:nvPr/>
        </p:nvSpPr>
        <p:spPr bwMode="auto">
          <a:xfrm flipH="1">
            <a:off x="3219450" y="4069077"/>
            <a:ext cx="285750" cy="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48" name="Rectangle 9"/>
          <p:cNvSpPr>
            <a:spLocks noChangeArrowheads="1"/>
          </p:cNvSpPr>
          <p:nvPr/>
        </p:nvSpPr>
        <p:spPr bwMode="auto">
          <a:xfrm>
            <a:off x="457200" y="3810000"/>
            <a:ext cx="1447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 dirty="0">
                <a:latin typeface="Arial" charset="0"/>
              </a:rPr>
              <a:t>Form 7</a:t>
            </a:r>
            <a:r>
              <a:rPr lang="en-US" altLang="en-US" sz="1200" dirty="0">
                <a:latin typeface="Arial" charset="0"/>
              </a:rPr>
              <a:t> issued.     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dirty="0">
                <a:latin typeface="Arial" charset="0"/>
              </a:rPr>
              <a:t>Members have 15 days to respond.</a:t>
            </a:r>
          </a:p>
        </p:txBody>
      </p:sp>
      <p:sp>
        <p:nvSpPr>
          <p:cNvPr id="30749" name="Line 54"/>
          <p:cNvSpPr>
            <a:spLocks noChangeShapeType="1"/>
          </p:cNvSpPr>
          <p:nvPr/>
        </p:nvSpPr>
        <p:spPr bwMode="auto">
          <a:xfrm flipH="1">
            <a:off x="1905000" y="4069080"/>
            <a:ext cx="304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50" name="Line 57"/>
          <p:cNvSpPr>
            <a:spLocks noChangeShapeType="1"/>
          </p:cNvSpPr>
          <p:nvPr/>
        </p:nvSpPr>
        <p:spPr bwMode="auto">
          <a:xfrm>
            <a:off x="4038600" y="4340225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51" name="Line 58"/>
          <p:cNvSpPr>
            <a:spLocks noChangeShapeType="1"/>
          </p:cNvSpPr>
          <p:nvPr/>
        </p:nvSpPr>
        <p:spPr bwMode="auto">
          <a:xfrm flipH="1">
            <a:off x="2293620" y="4671057"/>
            <a:ext cx="1135380" cy="5029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52" name="Line 59"/>
          <p:cNvSpPr>
            <a:spLocks noChangeShapeType="1"/>
          </p:cNvSpPr>
          <p:nvPr/>
        </p:nvSpPr>
        <p:spPr bwMode="auto">
          <a:xfrm>
            <a:off x="1143000" y="4419600"/>
            <a:ext cx="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53" name="Line 60"/>
          <p:cNvSpPr>
            <a:spLocks noChangeShapeType="1"/>
          </p:cNvSpPr>
          <p:nvPr/>
        </p:nvSpPr>
        <p:spPr bwMode="auto">
          <a:xfrm>
            <a:off x="2293620" y="5547360"/>
            <a:ext cx="106299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756" name="AutoShape 64"/>
          <p:cNvSpPr>
            <a:spLocks noChangeArrowheads="1"/>
          </p:cNvSpPr>
          <p:nvPr/>
        </p:nvSpPr>
        <p:spPr bwMode="auto">
          <a:xfrm>
            <a:off x="3505200" y="2590800"/>
            <a:ext cx="1066800" cy="5334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+mj-lt"/>
              </a:rPr>
              <a:t>Changes</a:t>
            </a:r>
            <a:endParaRPr lang="en-US" altLang="en-US" sz="1400" dirty="0">
              <a:latin typeface="+mj-lt"/>
            </a:endParaRPr>
          </a:p>
        </p:txBody>
      </p:sp>
      <p:sp>
        <p:nvSpPr>
          <p:cNvPr id="30757" name="AutoShape 65"/>
          <p:cNvSpPr>
            <a:spLocks noChangeArrowheads="1"/>
          </p:cNvSpPr>
          <p:nvPr/>
        </p:nvSpPr>
        <p:spPr bwMode="auto">
          <a:xfrm>
            <a:off x="3505200" y="3810000"/>
            <a:ext cx="1066800" cy="5334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dirty="0">
                <a:latin typeface="+mj-lt"/>
              </a:rPr>
              <a:t>Changes</a:t>
            </a:r>
            <a:endParaRPr lang="en-US" altLang="en-US" sz="1400" dirty="0">
              <a:latin typeface="+mj-lt"/>
            </a:endParaRPr>
          </a:p>
        </p:txBody>
      </p:sp>
      <p:cxnSp>
        <p:nvCxnSpPr>
          <p:cNvPr id="3" name="Straight Arrow Connector 2"/>
          <p:cNvCxnSpPr>
            <a:stCxn id="30727" idx="3"/>
            <a:endCxn id="30726" idx="1"/>
          </p:cNvCxnSpPr>
          <p:nvPr/>
        </p:nvCxnSpPr>
        <p:spPr>
          <a:xfrm flipV="1">
            <a:off x="5109210" y="5547360"/>
            <a:ext cx="1062990" cy="2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5800" y="307973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smtClean="0"/>
              <a:t>Basic JPA </a:t>
            </a:r>
            <a:r>
              <a:rPr lang="en-US" altLang="en-US" kern="0" dirty="0" smtClean="0"/>
              <a:t>Flow Chart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954" y="2318015"/>
            <a:ext cx="85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START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5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Grade &amp;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What is GR&amp;SP?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Format indicating the </a:t>
            </a:r>
            <a:r>
              <a:rPr lang="en-US" altLang="en-US" sz="1600" i="1" dirty="0" smtClean="0">
                <a:latin typeface="+mj-lt"/>
              </a:rPr>
              <a:t>Owned Space</a:t>
            </a:r>
            <a:r>
              <a:rPr lang="en-US" altLang="en-US" sz="1600" dirty="0" smtClean="0">
                <a:latin typeface="+mj-lt"/>
              </a:rPr>
              <a:t> of a JPC Member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Two numbers: </a:t>
            </a:r>
            <a:r>
              <a:rPr lang="en-US" altLang="en-US" sz="1600" b="1" dirty="0" smtClean="0">
                <a:latin typeface="+mj-lt"/>
              </a:rPr>
              <a:t>Height</a:t>
            </a:r>
            <a:r>
              <a:rPr lang="en-US" altLang="en-US" sz="1600" dirty="0" smtClean="0">
                <a:latin typeface="+mj-lt"/>
              </a:rPr>
              <a:t> (where ownership begins) - </a:t>
            </a:r>
            <a:r>
              <a:rPr lang="en-US" altLang="en-US" sz="1600" b="1" dirty="0" smtClean="0">
                <a:latin typeface="+mj-lt"/>
              </a:rPr>
              <a:t>Owned length </a:t>
            </a:r>
            <a:r>
              <a:rPr lang="en-US" altLang="en-US" sz="1600" dirty="0" smtClean="0">
                <a:latin typeface="+mj-lt"/>
              </a:rPr>
              <a:t>(of space </a:t>
            </a:r>
            <a:r>
              <a:rPr lang="en-US" altLang="en-US" sz="1600" i="1" dirty="0" smtClean="0">
                <a:latin typeface="+mj-lt"/>
              </a:rPr>
              <a:t>below</a:t>
            </a:r>
            <a:r>
              <a:rPr lang="en-US" altLang="en-US" sz="1600" dirty="0" smtClean="0">
                <a:latin typeface="+mj-lt"/>
              </a:rPr>
              <a:t>)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Reflects </a:t>
            </a:r>
            <a:r>
              <a:rPr lang="en-US" altLang="en-US" sz="1600" i="1" dirty="0" smtClean="0">
                <a:latin typeface="+mj-lt"/>
              </a:rPr>
              <a:t>occupied space</a:t>
            </a:r>
            <a:r>
              <a:rPr lang="en-US" altLang="en-US" sz="1600" dirty="0" smtClean="0">
                <a:latin typeface="+mj-lt"/>
              </a:rPr>
              <a:t> of attachment(s) (at least)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ownership = 1ft.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Maximum ownership = Entire pole (100% or solely-owned)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Excludes Safety Clearance Zone (SCZ)* (Max. 6ft.)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Excludes Support Structure* (Max. 18ft.)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+mj-lt"/>
              </a:rPr>
              <a:t>Exact</a:t>
            </a:r>
            <a:r>
              <a:rPr lang="en-US" altLang="en-US" sz="1600" dirty="0">
                <a:latin typeface="+mj-lt"/>
              </a:rPr>
              <a:t> ft. attachment </a:t>
            </a:r>
            <a:r>
              <a:rPr lang="en-US" altLang="en-US" sz="1600" dirty="0" smtClean="0">
                <a:latin typeface="+mj-lt"/>
              </a:rPr>
              <a:t>= </a:t>
            </a:r>
            <a:r>
              <a:rPr lang="en-US" altLang="en-US" sz="1600" dirty="0">
                <a:latin typeface="+mj-lt"/>
              </a:rPr>
              <a:t>Requires purchase of </a:t>
            </a:r>
            <a:r>
              <a:rPr lang="en-US" altLang="en-US" sz="1600" dirty="0" smtClean="0">
                <a:latin typeface="+mj-lt"/>
              </a:rPr>
              <a:t>1ft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 smtClean="0">
                <a:latin typeface="+mj-lt"/>
              </a:rPr>
              <a:t>below (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 attachment)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+mj-lt"/>
              </a:rPr>
              <a:t>E.g. A single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 attachment at 20’0” = GR&amp;SP of 20-1</a:t>
            </a: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4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Grade &amp;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What is GR&amp;SP?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eaLnBrk="1" hangingPunct="1"/>
            <a:r>
              <a:rPr lang="en-US" altLang="en-US" sz="1600" dirty="0" smtClean="0">
                <a:latin typeface="+mj-lt"/>
              </a:rPr>
              <a:t>Example of assigned GR&amp;SP per </a:t>
            </a:r>
          </a:p>
          <a:p>
            <a:pPr eaLnBrk="1" hangingPunct="1"/>
            <a:r>
              <a:rPr lang="en-US" altLang="en-US" sz="1600" dirty="0" smtClean="0">
                <a:latin typeface="+mj-lt"/>
              </a:rPr>
              <a:t>attachments on a 35ft. Pole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 = 30-3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NG = 21-1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HLA = 20-2, TN19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SCZ = 27-6 (not reflected on Pole Card)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401342" cy="40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GO95 Compliance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Basic GO95 Guidelines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12in. between</a:t>
            </a:r>
            <a:r>
              <a:rPr lang="en-US" altLang="en-US" sz="1600" i="1" dirty="0" smtClean="0">
                <a:latin typeface="+mj-lt"/>
              </a:rPr>
              <a:t> unassociated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(s) (vertically)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Exceptions with use of arm/guard arm – 3in. (horizontally)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6in. between </a:t>
            </a:r>
            <a:r>
              <a:rPr lang="en-US" altLang="en-US" sz="1600" i="1" dirty="0" smtClean="0">
                <a:latin typeface="+mj-lt"/>
              </a:rPr>
              <a:t>associated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(s) (vertically)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6ft. between Secondary Power and nearest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 line(s) below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be reduced with an arm/guard arm – no less than 4ft.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10ft. between Primary Power and nearest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 line(s) below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Clearance may not be reduced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GO95 Compliance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Basic GO95 Guidelines / Pole-Mounted Antennas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2ft. between pole-mounted antenna and </a:t>
            </a:r>
            <a:r>
              <a:rPr lang="en-US" altLang="en-US" sz="1600" i="1" dirty="0" smtClean="0">
                <a:latin typeface="+mj-lt"/>
              </a:rPr>
              <a:t>unassociated </a:t>
            </a:r>
            <a:r>
              <a:rPr lang="en-US" altLang="en-US" sz="1600" i="1" dirty="0" err="1" smtClean="0">
                <a:latin typeface="+mj-lt"/>
              </a:rPr>
              <a:t>comm</a:t>
            </a:r>
            <a:endParaRPr lang="en-US" altLang="en-US" sz="1600" i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be reduced with </a:t>
            </a:r>
            <a:r>
              <a:rPr lang="en-US" altLang="en-US" sz="1600" i="1" dirty="0" smtClean="0">
                <a:latin typeface="+mj-lt"/>
              </a:rPr>
              <a:t>associated </a:t>
            </a:r>
            <a:r>
              <a:rPr lang="en-US" altLang="en-US" sz="1600" dirty="0" err="1" smtClean="0">
                <a:latin typeface="+mj-lt"/>
              </a:rPr>
              <a:t>comm</a:t>
            </a:r>
            <a:r>
              <a:rPr lang="en-US" altLang="en-US" sz="1600" dirty="0" smtClean="0">
                <a:latin typeface="+mj-lt"/>
              </a:rPr>
              <a:t> line(s) – no less than 10in.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6ft. Between Secondary to pole-mounted antenna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not be reduced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12ft. Between Primary to pole-mounted antenna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Only if Secondary is not present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Minimum 2ft between (power-owned) guy to pole-mounted antenna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If guy is positioned between lowest power and antenna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638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+mj-lt"/>
              </a:rPr>
              <a:t>Antenna clearances are taken from antenna extremities, cable drip loops, including any portion of the supporting structure that physically attaches the antenna to the pole.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3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Authorization Comprehension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495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Language and Interpretation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Scope of Work (SOW) cited via Section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As dictated within Routine Handbook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+mj-lt"/>
              </a:rPr>
              <a:t>Billable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+mj-lt"/>
              </a:rPr>
              <a:t>Non-billable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Item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As dictated within Authorized Costs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+mj-lt"/>
              </a:rPr>
              <a:t>Used for calculating </a:t>
            </a:r>
            <a:r>
              <a:rPr lang="en-US" altLang="en-US" sz="1600" i="1" dirty="0" smtClean="0">
                <a:latin typeface="+mj-lt"/>
              </a:rPr>
              <a:t>shared</a:t>
            </a:r>
            <a:r>
              <a:rPr lang="en-US" altLang="en-US" sz="1600" dirty="0" smtClean="0">
                <a:latin typeface="+mj-lt"/>
              </a:rPr>
              <a:t> costs only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JPA Abbreviations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For generally accepted abbreviations, please refer to Section 20.3-4 in Routine Handbook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11268" name="Picture 4" descr="Image result for parking restriction po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JPA Forms Overview</a:t>
            </a:r>
          </a:p>
        </p:txBody>
      </p:sp>
    </p:spTree>
    <p:extLst>
      <p:ext uri="{BB962C8B-B14F-4D97-AF65-F5344CB8AC3E}">
        <p14:creationId xmlns:p14="http://schemas.microsoft.com/office/powerpoint/2010/main" val="968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5486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Overview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Poles listed linearly – with pole number, characteristics, and location on same line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Outlines Purchase/Sale of Interest/SOW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Section Numbers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Lists any Shared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Authorized Costs (Item numbers)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Must not contradict GO95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Clarify with notes if required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45-day time limit – from Date Sent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3886200" cy="3247262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106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57" y="1828800"/>
            <a:ext cx="5708979" cy="4423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25029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Basics</a:t>
            </a:r>
          </a:p>
          <a:p>
            <a:pPr marL="0" indent="0" eaLnBrk="1" hangingPunct="1">
              <a:buNone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Record – Pole Card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Proposed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Nature of Work – details of Shared Costs, and Misc. Information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454066"/>
            <a:ext cx="5380892" cy="76583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799" y="3219901"/>
            <a:ext cx="2145245" cy="2266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98044" y="3219900"/>
            <a:ext cx="1184110" cy="226650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2154" y="3219900"/>
            <a:ext cx="2051538" cy="226650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3606" y="25914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370" y="435677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2005" y="43531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245" y="435677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942" y="2282659"/>
            <a:ext cx="290230" cy="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>
                <a:latin typeface="+mj-lt"/>
              </a:rPr>
              <a:t>Joint Pole </a:t>
            </a:r>
            <a:r>
              <a:rPr lang="en-US" altLang="en-US" b="1" u="sng" dirty="0" smtClean="0">
                <a:latin typeface="+mj-lt"/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r>
              <a:rPr lang="en-US" altLang="en-US" sz="1600" dirty="0">
                <a:latin typeface="+mj-lt"/>
              </a:rPr>
              <a:t>Formed on </a:t>
            </a:r>
            <a:r>
              <a:rPr lang="en-US" altLang="en-US" sz="1600" b="1" dirty="0" smtClean="0">
                <a:latin typeface="+mj-lt"/>
              </a:rPr>
              <a:t>October 10, </a:t>
            </a:r>
            <a:r>
              <a:rPr lang="en-US" altLang="en-US" sz="1600" b="1" dirty="0">
                <a:latin typeface="+mj-lt"/>
              </a:rPr>
              <a:t>1906 </a:t>
            </a:r>
            <a:r>
              <a:rPr lang="en-US" altLang="en-US" sz="1600" dirty="0">
                <a:latin typeface="+mj-lt"/>
              </a:rPr>
              <a:t>by the </a:t>
            </a:r>
            <a:r>
              <a:rPr lang="en-US" altLang="en-US" sz="1600" i="1" dirty="0">
                <a:latin typeface="+mj-lt"/>
              </a:rPr>
              <a:t>Telephone</a:t>
            </a:r>
            <a:r>
              <a:rPr lang="en-US" altLang="en-US" sz="1600" dirty="0">
                <a:latin typeface="+mj-lt"/>
              </a:rPr>
              <a:t>, </a:t>
            </a:r>
            <a:r>
              <a:rPr lang="en-US" altLang="en-US" sz="1600" i="1" dirty="0" smtClean="0">
                <a:latin typeface="+mj-lt"/>
              </a:rPr>
              <a:t>Electric</a:t>
            </a:r>
            <a:r>
              <a:rPr lang="en-US" altLang="en-US" sz="1600" dirty="0" smtClean="0">
                <a:latin typeface="+mj-lt"/>
              </a:rPr>
              <a:t>, </a:t>
            </a:r>
            <a:r>
              <a:rPr lang="en-US" altLang="en-US" sz="1600" dirty="0">
                <a:latin typeface="+mj-lt"/>
              </a:rPr>
              <a:t>and </a:t>
            </a:r>
            <a:r>
              <a:rPr lang="en-US" altLang="en-US" sz="1600" i="1" dirty="0">
                <a:latin typeface="+mj-lt"/>
              </a:rPr>
              <a:t>Railroad</a:t>
            </a:r>
            <a:r>
              <a:rPr lang="en-US" altLang="en-US" sz="1600" dirty="0">
                <a:latin typeface="+mj-lt"/>
              </a:rPr>
              <a:t> companies, the </a:t>
            </a:r>
            <a:r>
              <a:rPr lang="en-US" altLang="en-US" sz="1600" b="1" dirty="0">
                <a:latin typeface="+mj-lt"/>
              </a:rPr>
              <a:t>Southern California Joint Pole Committee </a:t>
            </a:r>
            <a:r>
              <a:rPr lang="en-US" altLang="en-US" sz="1600" dirty="0">
                <a:latin typeface="+mj-lt"/>
              </a:rPr>
              <a:t>(SCJPC) was created </a:t>
            </a:r>
            <a:r>
              <a:rPr lang="en-US" altLang="en-US" sz="1600" dirty="0" smtClean="0">
                <a:latin typeface="+mj-lt"/>
              </a:rPr>
              <a:t>with </a:t>
            </a:r>
            <a:r>
              <a:rPr lang="en-US" altLang="en-US" sz="1600" dirty="0">
                <a:latin typeface="+mj-lt"/>
              </a:rPr>
              <a:t>the following </a:t>
            </a:r>
            <a:r>
              <a:rPr lang="en-US" altLang="en-US" sz="1600" dirty="0" smtClean="0">
                <a:latin typeface="+mj-lt"/>
              </a:rPr>
              <a:t>intentions: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To </a:t>
            </a:r>
            <a:r>
              <a:rPr lang="en-US" altLang="en-US" sz="1600" dirty="0">
                <a:latin typeface="+mj-lt"/>
              </a:rPr>
              <a:t>limit the number of utility poles in the </a:t>
            </a:r>
            <a:r>
              <a:rPr lang="en-US" altLang="en-US" sz="1600" dirty="0" smtClean="0">
                <a:latin typeface="+mj-lt"/>
              </a:rPr>
              <a:t>field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To </a:t>
            </a:r>
            <a:r>
              <a:rPr lang="en-US" altLang="en-US" sz="1600" dirty="0">
                <a:latin typeface="+mj-lt"/>
              </a:rPr>
              <a:t>create a uniform procedure of recording joint </a:t>
            </a:r>
            <a:r>
              <a:rPr lang="en-US" altLang="en-US" sz="1600" dirty="0" smtClean="0">
                <a:latin typeface="+mj-lt"/>
              </a:rPr>
              <a:t>ownership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eaLnBrk="1" hangingPunct="1"/>
            <a:r>
              <a:rPr lang="en-US" altLang="en-US" sz="1600" dirty="0" smtClean="0">
                <a:latin typeface="+mj-lt"/>
              </a:rPr>
              <a:t>Today, the Committee is comprised of over 30 members.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+mj-lt"/>
              </a:rPr>
              <a:t>A full list of committee members and representative contacts can be found here: </a:t>
            </a: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  <a:hlinkClick r:id="rId3"/>
              </a:rPr>
              <a:t>http</a:t>
            </a: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3"/>
              </a:rPr>
              <a:t>://scjpc.net/members/member-contact-information</a:t>
            </a: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  <a:latin typeface="+mj-lt"/>
                <a:hlinkClick r:id="rId3"/>
              </a:rPr>
              <a:t>/</a:t>
            </a:r>
            <a:endParaRPr lang="en-US" altLang="en-US" sz="1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</a:pP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6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57" y="1828800"/>
            <a:ext cx="5708979" cy="4423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2667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1600" b="1" dirty="0" smtClean="0">
                <a:latin typeface="+mj-lt"/>
              </a:rPr>
              <a:t>Required Information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Date Prepared/Sent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JPA Number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Community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454066"/>
            <a:ext cx="5380892" cy="76583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372" y="1984876"/>
            <a:ext cx="1137139" cy="46114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0" y="2098431"/>
            <a:ext cx="1418491" cy="3395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48984" y="5638800"/>
            <a:ext cx="1256616" cy="4728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3606" y="25914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722" y="1992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4147" y="20451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827" y="56300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942" y="2282659"/>
            <a:ext cx="290230" cy="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– Examples 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8231134" cy="2208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87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– Examples 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8231774" cy="2119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01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99" y="1143000"/>
            <a:ext cx="77363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u="sng" dirty="0" smtClean="0">
                <a:solidFill>
                  <a:srgbClr val="000000"/>
                </a:solidFill>
                <a:latin typeface="Arial"/>
              </a:rPr>
              <a:t>Required Documentation – Sec. 18.1a (Pole Load)</a:t>
            </a:r>
            <a:endParaRPr lang="en-US" altLang="en-US" b="1" u="sng" dirty="0">
              <a:solidFill>
                <a:srgbClr val="000000"/>
              </a:solidFill>
              <a:latin typeface="Arial"/>
            </a:endParaRPr>
          </a:p>
          <a:p>
            <a:pPr lvl="0"/>
            <a:endParaRPr lang="en-US" altLang="en-US" sz="1600" b="1" u="sng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Must pass Bending AND Buckling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Safety Factor (SF)</a:t>
            </a:r>
            <a:br>
              <a:rPr lang="en-US" altLang="en-US" sz="1600" dirty="0" smtClean="0">
                <a:solidFill>
                  <a:srgbClr val="000000"/>
                </a:solidFill>
                <a:latin typeface="Arial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as required and scenario dependent)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Must include ALL </a:t>
            </a:r>
            <a:r>
              <a:rPr lang="en-US" altLang="en-US" sz="1600" i="1" dirty="0">
                <a:solidFill>
                  <a:srgbClr val="000000"/>
                </a:solidFill>
                <a:latin typeface="Arial"/>
              </a:rPr>
              <a:t>existing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attachments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Must include ALL </a:t>
            </a:r>
            <a:r>
              <a:rPr lang="en-US" altLang="en-US" sz="1600" i="1" dirty="0">
                <a:solidFill>
                  <a:srgbClr val="000000"/>
                </a:solidFill>
                <a:latin typeface="Arial"/>
              </a:rPr>
              <a:t>proposed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attachments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Must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represent the </a:t>
            </a:r>
            <a:r>
              <a:rPr lang="en-US" altLang="en-US" sz="1600" i="1" dirty="0">
                <a:solidFill>
                  <a:srgbClr val="000000"/>
                </a:solidFill>
                <a:latin typeface="Arial"/>
              </a:rPr>
              <a:t>finished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pole </a:t>
            </a:r>
            <a:r>
              <a:rPr lang="en-US" altLang="en-US" sz="1600" i="1" u="sng" dirty="0">
                <a:solidFill>
                  <a:srgbClr val="000000"/>
                </a:solidFill>
                <a:latin typeface="Arial"/>
              </a:rPr>
              <a:t>after</a:t>
            </a:r>
            <a:r>
              <a:rPr lang="en-US" altLang="en-US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construction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Applications proposing pole-mounted antenna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equipment may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require additional documentation/information as mandated by individual committee members.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All Preliminary Form 2 JPA’s must be accompanied with appropriate Pole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Loading;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with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limited exceptions, such as a Correction of Records.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For more comprehensive information on Pole Load requirements, please refer to the </a:t>
            </a:r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Pole Loading Methodology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document found within the </a:t>
            </a:r>
            <a:r>
              <a:rPr lang="en-US" altLang="en-US" sz="1600" i="1" dirty="0">
                <a:solidFill>
                  <a:srgbClr val="000000"/>
                </a:solidFill>
                <a:latin typeface="Arial"/>
              </a:rPr>
              <a:t>Technical Resource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link at the SCJPC website here: </a:t>
            </a:r>
            <a:r>
              <a:rPr lang="en-US" altLang="en-US" sz="1600" dirty="0">
                <a:solidFill>
                  <a:srgbClr val="0070C0"/>
                </a:solidFill>
                <a:latin typeface="Arial"/>
                <a:hlinkClick r:id="rId3"/>
              </a:rPr>
              <a:t>http://scjpc.net/members/technical-resources</a:t>
            </a:r>
            <a:r>
              <a:rPr lang="en-US" altLang="en-US" sz="1600" dirty="0">
                <a:solidFill>
                  <a:srgbClr val="000000"/>
                </a:solidFill>
                <a:latin typeface="Arial"/>
                <a:hlinkClick r:id="rId3"/>
              </a:rPr>
              <a:t>/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6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7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4267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7 Overview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Memorandum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To communicate changes to an </a:t>
            </a:r>
            <a:r>
              <a:rPr lang="en-US" altLang="en-US" sz="1600" u="sng" dirty="0" smtClean="0">
                <a:latin typeface="+mj-lt"/>
              </a:rPr>
              <a:t>initiated</a:t>
            </a:r>
            <a:r>
              <a:rPr lang="en-US" altLang="en-US" sz="1600" dirty="0" smtClean="0">
                <a:latin typeface="+mj-lt"/>
              </a:rPr>
              <a:t> Form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Typical standard use: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Address issues with Prelim F2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Initiate minor changes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Specific guidelines for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Refer to Section 18.1c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15-day time limit – from Date Sent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312704" cy="3439894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9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7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7 Basics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Purpose of Form 7.</a:t>
            </a:r>
            <a:br>
              <a:rPr lang="en-US" altLang="en-US" sz="1600" dirty="0" smtClean="0">
                <a:latin typeface="+mj-lt"/>
              </a:rPr>
            </a:br>
            <a:r>
              <a:rPr lang="en-US" altLang="en-US" sz="1600" dirty="0" smtClean="0">
                <a:latin typeface="+mj-lt"/>
              </a:rPr>
              <a:t>Check all that apply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“Remarks”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Visual Information of changes            (if applicable)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47" y="1676400"/>
            <a:ext cx="5425280" cy="4327307"/>
          </a:xfrm>
          <a:prstGeom prst="rect">
            <a:avLst/>
          </a:prstGeom>
          <a:ln w="19050">
            <a:solidFill>
              <a:srgbClr val="000000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3332747" y="1676400"/>
            <a:ext cx="2915653" cy="846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2522621"/>
            <a:ext cx="4106779" cy="665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32747" y="3188369"/>
            <a:ext cx="5414211" cy="469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32746" y="3657600"/>
            <a:ext cx="5414211" cy="1744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12479" y="19027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25944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32039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1757" y="4298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2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7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2362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7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en-US" sz="1600" b="1" dirty="0" smtClean="0">
                <a:latin typeface="+mj-lt"/>
              </a:rPr>
              <a:t>Required Information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Date (Sent)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JPA Number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Community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55" y="1674394"/>
            <a:ext cx="5425280" cy="4327307"/>
          </a:xfrm>
          <a:prstGeom prst="rect">
            <a:avLst/>
          </a:prstGeom>
          <a:ln w="19050">
            <a:solidFill>
              <a:srgbClr val="000000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7567863" y="1674394"/>
            <a:ext cx="1194175" cy="310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67863" y="1985186"/>
            <a:ext cx="1192169" cy="324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32746" y="1669527"/>
            <a:ext cx="2763255" cy="850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588" y="5410200"/>
            <a:ext cx="1380368" cy="591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90768" y="15989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7038" y="1916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7410" y="191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583" y="54428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7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7 – Examples 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21" y="2051752"/>
            <a:ext cx="4798647" cy="371470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2350" y="3200400"/>
            <a:ext cx="70993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Per Denied Pole 12345E (Pg3 Ln8): Please see attached updated wind load</a:t>
            </a:r>
          </a:p>
        </p:txBody>
      </p:sp>
    </p:spTree>
    <p:extLst>
      <p:ext uri="{BB962C8B-B14F-4D97-AF65-F5344CB8AC3E}">
        <p14:creationId xmlns:p14="http://schemas.microsoft.com/office/powerpoint/2010/main" val="28151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7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7 – Examples 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06" y="2108425"/>
            <a:ext cx="4813678" cy="37284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3257060"/>
            <a:ext cx="6946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Please see attached updated wind loads for Denied Poles 12345E (Pg2 Ln3) and 56789E (Pg4 Ln2).</a:t>
            </a:r>
          </a:p>
          <a:p>
            <a:r>
              <a:rPr lang="en-US" sz="1600" dirty="0" smtClean="0">
                <a:latin typeface="+mj-lt"/>
              </a:rPr>
              <a:t>Please DELETE Pole 98765E (Pg1 Ln2) from JPA.</a:t>
            </a:r>
          </a:p>
        </p:txBody>
      </p:sp>
    </p:spTree>
    <p:extLst>
      <p:ext uri="{BB962C8B-B14F-4D97-AF65-F5344CB8AC3E}">
        <p14:creationId xmlns:p14="http://schemas.microsoft.com/office/powerpoint/2010/main" val="38791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48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48 Overview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Notice of Work Completed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be used for changes to the </a:t>
            </a:r>
            <a:r>
              <a:rPr lang="en-US" altLang="en-US" sz="1600" i="1" dirty="0" smtClean="0">
                <a:latin typeface="+mj-lt"/>
              </a:rPr>
              <a:t>pulling routine</a:t>
            </a:r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4</a:t>
            </a:r>
            <a:r>
              <a:rPr lang="en-US" altLang="en-US" sz="1600" dirty="0" smtClean="0">
                <a:latin typeface="+mj-lt"/>
              </a:rPr>
              <a:t>5-day time limit – from Date Sent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+mj-lt"/>
              </a:rPr>
              <a:t>No </a:t>
            </a:r>
            <a:r>
              <a:rPr lang="en-US" altLang="en-US" sz="1600" dirty="0">
                <a:latin typeface="+mj-lt"/>
              </a:rPr>
              <a:t>construction? No Form 48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Courtesy F48 recommended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Time limit does not apply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31" y="1654647"/>
            <a:ext cx="3352800" cy="4332018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245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Purpose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(staff)</a:t>
            </a: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j-lt"/>
              </a:rPr>
              <a:t>Maintain a master record of jointly-owned </a:t>
            </a:r>
            <a:r>
              <a:rPr lang="en-US" altLang="en-US" sz="1600" dirty="0" smtClean="0">
                <a:latin typeface="+mj-lt"/>
              </a:rPr>
              <a:t>poles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Process the sales/purchases transactions involving </a:t>
            </a:r>
            <a:r>
              <a:rPr lang="en-US" altLang="en-US" sz="1600" dirty="0">
                <a:latin typeface="+mj-lt"/>
              </a:rPr>
              <a:t>existing jointly-owned poles, and </a:t>
            </a:r>
            <a:r>
              <a:rPr lang="en-US" altLang="en-US" sz="1600" dirty="0" smtClean="0">
                <a:latin typeface="+mj-lt"/>
              </a:rPr>
              <a:t>solely-owned </a:t>
            </a:r>
            <a:r>
              <a:rPr lang="en-US" altLang="en-US" sz="1600" dirty="0">
                <a:latin typeface="+mj-lt"/>
              </a:rPr>
              <a:t>poles intended for joint </a:t>
            </a:r>
            <a:r>
              <a:rPr lang="en-US" altLang="en-US" sz="1600" dirty="0" smtClean="0">
                <a:latin typeface="+mj-lt"/>
              </a:rPr>
              <a:t>use*</a:t>
            </a:r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j-lt"/>
              </a:rPr>
              <a:t>This allows members of the SCJPC to become legal joint owners on Communication and Distribution poles, through regulated prices </a:t>
            </a:r>
            <a:r>
              <a:rPr lang="en-US" altLang="en-US" sz="1600" dirty="0" smtClean="0">
                <a:latin typeface="+mj-lt"/>
              </a:rPr>
              <a:t>of </a:t>
            </a:r>
            <a:r>
              <a:rPr lang="en-US" altLang="en-US" sz="1600" dirty="0">
                <a:latin typeface="+mj-lt"/>
              </a:rPr>
              <a:t>ownership and shared maintenance costs.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41037"/>
            <a:ext cx="2010281" cy="2010281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2610650" cy="17295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751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4" y="1371600"/>
            <a:ext cx="3743925" cy="483737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99" y="1143000"/>
            <a:ext cx="289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48 Basics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Application Information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Operation Numbers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Pole List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8800" y="1987266"/>
            <a:ext cx="3725473" cy="322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98800" y="2309609"/>
            <a:ext cx="3725473" cy="641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98800" y="2946760"/>
            <a:ext cx="3725473" cy="1125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98799" y="4072525"/>
            <a:ext cx="3725474" cy="1137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43597" y="19176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2613" y="23792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2613" y="32638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2613" y="43929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9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4" y="1371600"/>
            <a:ext cx="3743925" cy="483737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99" y="1143000"/>
            <a:ext cx="2819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48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eaLnBrk="1" hangingPunct="1"/>
            <a:r>
              <a:rPr lang="en-US" altLang="en-US" sz="1600" b="1" dirty="0" smtClean="0">
                <a:latin typeface="+mj-lt"/>
              </a:rPr>
              <a:t>Required Information</a:t>
            </a:r>
          </a:p>
          <a:p>
            <a:pPr eaLnBrk="1" hangingPunct="1"/>
            <a:endParaRPr lang="en-US" altLang="en-US" sz="1600" b="1" dirty="0" smtClean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Application Information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Header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Pole Numbers / Operation Numbers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1987266"/>
            <a:ext cx="2999873" cy="322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9794" y="2309609"/>
            <a:ext cx="3734479" cy="641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1" y="4191001"/>
            <a:ext cx="762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46242" y="19176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8243" y="23792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0824" y="46645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3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48 – Examples</a:t>
            </a:r>
            <a:r>
              <a:rPr lang="en-US" altLang="en-US" u="sng" dirty="0" smtClean="0">
                <a:latin typeface="+mj-lt"/>
              </a:rPr>
              <a:t> (generic all work complete)</a:t>
            </a:r>
            <a:endParaRPr lang="en-US" altLang="en-US" b="1" u="sng" dirty="0" smtClean="0"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579" y="1676400"/>
            <a:ext cx="4240841" cy="4986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9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48 – Examples</a:t>
            </a:r>
            <a:r>
              <a:rPr lang="en-US" altLang="en-US" u="sng" dirty="0" smtClean="0">
                <a:latin typeface="+mj-lt"/>
              </a:rPr>
              <a:t> (change to pulling routine)</a:t>
            </a:r>
            <a:endParaRPr lang="en-US" altLang="en-US" b="1" u="sng" dirty="0" smtClean="0">
              <a:latin typeface="+mj-lt"/>
            </a:endParaRPr>
          </a:p>
          <a:p>
            <a:pPr marL="0" indent="0" eaLnBrk="1" hangingPunct="1">
              <a:buNone/>
            </a:pPr>
            <a:endParaRPr lang="en-US" altLang="en-US" sz="1600" b="1" u="sng" dirty="0">
              <a:latin typeface="+mj-lt"/>
            </a:endParaRPr>
          </a:p>
          <a:p>
            <a:pPr eaLnBrk="1" hangingPunct="1"/>
            <a:endParaRPr lang="en-US" alt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752600"/>
            <a:ext cx="4191000" cy="495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4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2 FINAL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5638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FINAL Overview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Initiates transaction (change to record)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Issued no less than 45-days from Preliminary Form 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Issued no more than 90-days from Form 48</a:t>
            </a:r>
          </a:p>
          <a:p>
            <a:pPr eaLnBrk="1" hangingPunct="1"/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Must include ALL agreed changes                                     between associated parties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Sent directly to SCJPC for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76600"/>
            <a:ext cx="4419600" cy="2690435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189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2 FINAL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5638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FINAL Basics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Billing Data (to be completed by SCJPC Staff)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Date Sent of </a:t>
            </a:r>
            <a:r>
              <a:rPr lang="en-US" altLang="en-US" sz="1600" u="sng" dirty="0" smtClean="0">
                <a:latin typeface="+mj-lt"/>
              </a:rPr>
              <a:t>Preliminary</a:t>
            </a:r>
            <a:r>
              <a:rPr lang="en-US" altLang="en-US" sz="1600" dirty="0" smtClean="0">
                <a:latin typeface="+mj-lt"/>
              </a:rPr>
              <a:t> Form 2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Form 48 Date Sent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latin typeface="+mj-lt"/>
              </a:rPr>
              <a:t>Approval(s)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200"/>
            <a:ext cx="5982618" cy="36419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543800" y="3733800"/>
            <a:ext cx="1486818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95" y="2235523"/>
            <a:ext cx="1494126" cy="647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24200" y="2995863"/>
            <a:ext cx="737937" cy="280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62137" y="2883224"/>
            <a:ext cx="441158" cy="1126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03293" y="2514599"/>
            <a:ext cx="1483896" cy="252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21240" y="2537994"/>
            <a:ext cx="1465949" cy="20520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3274939"/>
            <a:ext cx="4419600" cy="763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5869751"/>
            <a:ext cx="1223210" cy="37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9115" y="47602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0592" y="2907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5241" y="34104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4863" y="58282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2 FINAL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99" y="1143000"/>
            <a:ext cx="76962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FINAL – Submission Checklist</a:t>
            </a:r>
          </a:p>
          <a:p>
            <a:pPr eaLnBrk="1" hangingPunct="1"/>
            <a:endParaRPr lang="en-US" altLang="en-US" sz="1600" b="1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Date Sent – Form 48 / Preliminary Form 2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Complete Header / Approvals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All Pole Number(s) confirmed / All Pole Data verified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No-Tag Poles Identified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All Year Set/Treatment verified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Year Set cited for </a:t>
            </a:r>
            <a:r>
              <a:rPr lang="en-US" altLang="en-US" sz="1600" i="1" dirty="0" smtClean="0">
                <a:latin typeface="+mj-lt"/>
              </a:rPr>
              <a:t>new</a:t>
            </a:r>
            <a:r>
              <a:rPr lang="en-US" altLang="en-US" sz="1600" dirty="0" smtClean="0">
                <a:latin typeface="+mj-lt"/>
              </a:rPr>
              <a:t> Anchors</a:t>
            </a: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Incorporated </a:t>
            </a:r>
            <a:r>
              <a:rPr lang="en-US" altLang="en-US" sz="1600" i="1" dirty="0" smtClean="0">
                <a:latin typeface="+mj-lt"/>
              </a:rPr>
              <a:t>all</a:t>
            </a:r>
            <a:r>
              <a:rPr lang="en-US" altLang="en-US" sz="1600" dirty="0" smtClean="0">
                <a:latin typeface="+mj-lt"/>
              </a:rPr>
              <a:t> agreed changes between involved parties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GR&amp;SP / Section Numbers make sense and correspond to the SOW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latin typeface="+mj-lt"/>
              </a:rPr>
              <a:t>Adequate supporting information (as necessary/required)</a:t>
            </a:r>
          </a:p>
        </p:txBody>
      </p:sp>
    </p:spTree>
    <p:extLst>
      <p:ext uri="{BB962C8B-B14F-4D97-AF65-F5344CB8AC3E}">
        <p14:creationId xmlns:p14="http://schemas.microsoft.com/office/powerpoint/2010/main" val="8210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Other Forms/Unique Processes</a:t>
            </a:r>
          </a:p>
        </p:txBody>
      </p:sp>
    </p:spTree>
    <p:extLst>
      <p:ext uri="{BB962C8B-B14F-4D97-AF65-F5344CB8AC3E}">
        <p14:creationId xmlns:p14="http://schemas.microsoft.com/office/powerpoint/2010/main" val="23607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Revision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JPA Revision (R01)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Re-submission of a previously initiated JPA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Takes on the original JPA Number, followed by “</a:t>
            </a:r>
            <a:r>
              <a:rPr lang="en-US" altLang="en-US" sz="1600" b="1" dirty="0" smtClean="0">
                <a:latin typeface="+mj-lt"/>
              </a:rPr>
              <a:t>-R</a:t>
            </a:r>
            <a:r>
              <a:rPr lang="en-US" altLang="en-US" sz="1600" dirty="0" smtClean="0">
                <a:latin typeface="+mj-lt"/>
              </a:rPr>
              <a:t>”, and the revision issue number</a:t>
            </a:r>
            <a:endParaRPr lang="en-US" altLang="en-US" sz="16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e.g</a:t>
            </a:r>
            <a:r>
              <a:rPr lang="en-US" altLang="en-US" sz="1600" dirty="0">
                <a:latin typeface="+mj-lt"/>
              </a:rPr>
              <a:t>. </a:t>
            </a:r>
            <a:r>
              <a:rPr lang="en-US" altLang="en-US" sz="1600" dirty="0" smtClean="0">
                <a:latin typeface="+mj-lt"/>
              </a:rPr>
              <a:t>M225490-R01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Automatically cancels the previously [associated] JPA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e.g. Initiation of M225490-R01 automatically cancels M225490</a:t>
            </a: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Classified as a brand new JPA, bound by the rules set forth as such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Preliminary Form 2 45-day time limit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New pole loading (as required)</a:t>
            </a:r>
          </a:p>
        </p:txBody>
      </p:sp>
    </p:spTree>
    <p:extLst>
      <p:ext uri="{BB962C8B-B14F-4D97-AF65-F5344CB8AC3E}">
        <p14:creationId xmlns:p14="http://schemas.microsoft.com/office/powerpoint/2010/main" val="6619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Supplementary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JPA Supplementary (S01)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en-US" sz="160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A JPA that is related to a previously initiated JPA that is currently pending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Takes on the original JPA Number, followed by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/>
              </a:rPr>
              <a:t>-S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”,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and the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supplementary issue number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e.g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M225490-S01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Classified as a brand new JPA, bound by the rules set forth as such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Preliminary Form 2 45-day time limit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New pole </a:t>
            </a:r>
            <a:r>
              <a:rPr lang="en-US" altLang="en-US" sz="1600" dirty="0" smtClean="0">
                <a:solidFill>
                  <a:srgbClr val="000000"/>
                </a:solidFill>
                <a:latin typeface="Arial"/>
              </a:rPr>
              <a:t>loading </a:t>
            </a:r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(as required)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8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Method of Joint-Ownership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441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Routine Handbook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Guide to processes and procedures for Joint Pole Authorizations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Intended that all members participate under</a:t>
            </a:r>
            <a:br>
              <a:rPr lang="en-US" altLang="en-US" sz="1600" dirty="0" smtClean="0">
                <a:latin typeface="+mj-lt"/>
              </a:rPr>
            </a:br>
            <a:r>
              <a:rPr lang="en-US" altLang="en-US" sz="1600" dirty="0" smtClean="0">
                <a:latin typeface="+mj-lt"/>
              </a:rPr>
              <a:t>the same rules established therein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Revisions published every calendar year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Available at SCJPC.net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1" y="1905000"/>
            <a:ext cx="3489319" cy="3895427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0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98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Riser Application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9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When no Form 2 Preliminary is required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Notice of proposed riser placement on pole(s)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15-day time limit – from Date Sent</a:t>
            </a:r>
          </a:p>
        </p:txBody>
      </p:sp>
      <p:pic>
        <p:nvPicPr>
          <p:cNvPr id="1026" name="Picture 2" descr="Image result for cable riser po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057400"/>
            <a:ext cx="2952750" cy="393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Riser Application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9 – Example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58" y="2070833"/>
            <a:ext cx="5569572" cy="411441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33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Responses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/ Form 7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response to a JPA Form from a receiving member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be categorized as one of the following: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latin typeface="+mj-lt"/>
              </a:rPr>
              <a:t>Approved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latin typeface="+mj-lt"/>
              </a:rPr>
              <a:t>Approved with Changes (redlines)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latin typeface="+mj-lt"/>
              </a:rPr>
              <a:t>Denied.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Responses may require additional actions between the initiator and receiving members. E.g. Revised Form 2, Form 7, etc.</a:t>
            </a:r>
          </a:p>
        </p:txBody>
      </p:sp>
    </p:spTree>
    <p:extLst>
      <p:ext uri="{BB962C8B-B14F-4D97-AF65-F5344CB8AC3E}">
        <p14:creationId xmlns:p14="http://schemas.microsoft.com/office/powerpoint/2010/main" val="15067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Responses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Response – Example</a:t>
            </a:r>
            <a:r>
              <a:rPr lang="en-US" altLang="en-US" u="sng" dirty="0" smtClean="0">
                <a:latin typeface="+mj-lt"/>
              </a:rPr>
              <a:t> (Approved)</a:t>
            </a:r>
            <a:endParaRPr lang="en-US" altLang="en-US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76400"/>
            <a:ext cx="6703419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7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Responses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Form 2 Response – Example</a:t>
            </a:r>
            <a:r>
              <a:rPr lang="en-US" altLang="en-US" u="sng" dirty="0" smtClean="0">
                <a:latin typeface="+mj-lt"/>
              </a:rPr>
              <a:t> (Approved with Change)</a:t>
            </a:r>
            <a:endParaRPr lang="en-US" altLang="en-US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676400"/>
            <a:ext cx="6734175" cy="5036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03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Returned FINAL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Memo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Returned Form 2 FINAL (from committee staff), which cannot be processed for billing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Includes cover sheet with description of discrepancies that are preventing the billing process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May include ‘sticky’ notes throughout the returned Form 2 Final with additional details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All original documents (cover sheet, sticky notes) are sent back (hard copy) to the committee staff for billing once all discrepancies are addressed</a:t>
            </a:r>
          </a:p>
        </p:txBody>
      </p:sp>
    </p:spTree>
    <p:extLst>
      <p:ext uri="{BB962C8B-B14F-4D97-AF65-F5344CB8AC3E}">
        <p14:creationId xmlns:p14="http://schemas.microsoft.com/office/powerpoint/2010/main" val="10782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Returned FINAL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Memo – Example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1" y="1752600"/>
            <a:ext cx="6876017" cy="47190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706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Returned FINAL Form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Memo – Example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6" y="2991994"/>
            <a:ext cx="7814136" cy="13543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ight Arrow 2"/>
          <p:cNvSpPr/>
          <p:nvPr/>
        </p:nvSpPr>
        <p:spPr>
          <a:xfrm rot="15505869">
            <a:off x="2349450" y="4239213"/>
            <a:ext cx="685800" cy="3780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27902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44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37117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Bill of Sale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b="1" u="sng" dirty="0" smtClean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Members receive this Form from the SCJPC office reflecting monthly activity.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This Form is authorization for each member to invoice for the monthly activity.</a:t>
            </a:r>
          </a:p>
        </p:txBody>
      </p:sp>
      <p:pic>
        <p:nvPicPr>
          <p:cNvPr id="4" name="Picture 3" descr="C:\Documents and Settings\angela.MAIN\Desktop\p01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93" y="1828800"/>
            <a:ext cx="4073307" cy="3862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98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44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Bill of Sale – Example</a:t>
            </a:r>
            <a:r>
              <a:rPr lang="en-US" altLang="en-US" u="sng" dirty="0" smtClean="0">
                <a:latin typeface="+mj-lt"/>
              </a:rPr>
              <a:t> (Pg.1)</a:t>
            </a:r>
            <a:r>
              <a:rPr lang="en-US" altLang="en-US" b="1" u="sng" dirty="0" smtClean="0">
                <a:latin typeface="+mj-lt"/>
              </a:rPr>
              <a:t> </a:t>
            </a:r>
          </a:p>
          <a:p>
            <a:pPr eaLnBrk="1" hangingPunct="1"/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4" name="Picture 3" descr="C:\Documents and Settings\angela.MAIN\Desktop\p01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676400"/>
            <a:ext cx="5257800" cy="498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8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Method for Cost Recovery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449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Authorized Costs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Categorized by </a:t>
            </a:r>
            <a:r>
              <a:rPr lang="en-US" altLang="en-US" sz="1600" i="1" dirty="0" smtClean="0">
                <a:latin typeface="+mj-lt"/>
              </a:rPr>
              <a:t>Type of Work, </a:t>
            </a:r>
            <a:r>
              <a:rPr lang="en-US" altLang="en-US" sz="1600" dirty="0" smtClean="0">
                <a:latin typeface="+mj-lt"/>
              </a:rPr>
              <a:t>and then by </a:t>
            </a:r>
            <a:r>
              <a:rPr lang="en-US" altLang="en-US" sz="1600" i="1" dirty="0" smtClean="0">
                <a:latin typeface="+mj-lt"/>
              </a:rPr>
              <a:t>Item Numbers</a:t>
            </a:r>
            <a:r>
              <a:rPr lang="en-US" altLang="en-US" sz="1600" dirty="0" smtClean="0">
                <a:latin typeface="+mj-lt"/>
              </a:rPr>
              <a:t> and its </a:t>
            </a:r>
            <a:r>
              <a:rPr lang="en-US" altLang="en-US" sz="1600" i="1" dirty="0" smtClean="0">
                <a:latin typeface="+mj-lt"/>
              </a:rPr>
              <a:t>Associated Cost</a:t>
            </a: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Available at SCJPC.net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28225"/>
            <a:ext cx="3146448" cy="4065397"/>
          </a:xfrm>
          <a:prstGeom prst="rect">
            <a:avLst/>
          </a:prstGeom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8" y="4224560"/>
            <a:ext cx="4499712" cy="15530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85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 44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14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Bill of Sale – Example</a:t>
            </a:r>
            <a:r>
              <a:rPr lang="en-US" altLang="en-US" u="sng" dirty="0" smtClean="0">
                <a:latin typeface="+mj-lt"/>
              </a:rPr>
              <a:t> (Pg. 2)</a:t>
            </a:r>
            <a:r>
              <a:rPr lang="en-US" altLang="en-US" b="1" u="sng" dirty="0" smtClean="0">
                <a:latin typeface="+mj-lt"/>
              </a:rPr>
              <a:t> </a:t>
            </a:r>
          </a:p>
          <a:p>
            <a:pPr eaLnBrk="1" hangingPunct="1"/>
            <a:endParaRPr lang="en-US" altLang="en-US" sz="1600" b="1" u="sng" dirty="0" smtClean="0">
              <a:latin typeface="+mj-lt"/>
            </a:endParaRPr>
          </a:p>
        </p:txBody>
      </p:sp>
      <p:pic>
        <p:nvPicPr>
          <p:cNvPr id="5" name="Picture 4" descr="C:\Documents and Settings\angela.MAIN\Desktop\p02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387" y="1825486"/>
            <a:ext cx="5673226" cy="4742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25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Committee Meetings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SCJPC Ad-Hoc &amp; Administrative Board Meetings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Two days every month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Discussions on current procedures / proposals for new procedures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Amendments to the SCJPC Routine Handbook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Calculate adjustments to Authorized Costs and Pole Prices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Issue JPA-Alerts</a:t>
            </a:r>
          </a:p>
        </p:txBody>
      </p:sp>
      <p:pic>
        <p:nvPicPr>
          <p:cNvPr id="11268" name="Picture 4" descr="Soccer team in a hu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18190"/>
            <a:ext cx="5638800" cy="18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Joint Pole Authorization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7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+mj-lt"/>
              </a:rPr>
              <a:t>When is a JPA Required?</a:t>
            </a:r>
          </a:p>
          <a:p>
            <a:pPr marL="0" indent="0" eaLnBrk="1" hangingPunct="1">
              <a:buNone/>
            </a:pPr>
            <a:endParaRPr lang="en-US" altLang="en-US" sz="1600" b="1" u="sng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Member Utility is </a:t>
            </a:r>
            <a:r>
              <a:rPr lang="en-US" altLang="en-US" sz="1600" i="1" dirty="0" smtClean="0">
                <a:latin typeface="+mj-lt"/>
              </a:rPr>
              <a:t>not </a:t>
            </a:r>
            <a:r>
              <a:rPr lang="en-US" altLang="en-US" sz="1600" dirty="0" smtClean="0">
                <a:latin typeface="+mj-lt"/>
              </a:rPr>
              <a:t>on record, and is making a</a:t>
            </a:r>
            <a:r>
              <a:rPr lang="en-US" altLang="en-US" sz="1600" i="1" dirty="0" smtClean="0">
                <a:latin typeface="+mj-lt"/>
              </a:rPr>
              <a:t> new</a:t>
            </a:r>
            <a:r>
              <a:rPr lang="en-US" altLang="en-US" sz="1600" dirty="0" smtClean="0">
                <a:latin typeface="+mj-lt"/>
              </a:rPr>
              <a:t> attachment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Member Utility is </a:t>
            </a:r>
            <a:r>
              <a:rPr lang="en-US" altLang="en-US" sz="1600" i="1" dirty="0" smtClean="0">
                <a:latin typeface="+mj-lt"/>
              </a:rPr>
              <a:t>on</a:t>
            </a:r>
            <a:r>
              <a:rPr lang="en-US" altLang="en-US" sz="1600" dirty="0" smtClean="0">
                <a:latin typeface="+mj-lt"/>
              </a:rPr>
              <a:t> record, and a new attachment requires more space than currently owned</a:t>
            </a:r>
          </a:p>
          <a:p>
            <a:pPr eaLnBrk="1" hangingPunct="1"/>
            <a:endParaRPr lang="en-US" altLang="en-US" sz="1600" dirty="0" smtClean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Member Utility is </a:t>
            </a:r>
            <a:r>
              <a:rPr lang="en-US" altLang="en-US" sz="1600" i="1" dirty="0" smtClean="0">
                <a:latin typeface="+mj-lt"/>
              </a:rPr>
              <a:t>on </a:t>
            </a:r>
            <a:r>
              <a:rPr lang="en-US" altLang="en-US" sz="1600" dirty="0" smtClean="0">
                <a:latin typeface="+mj-lt"/>
              </a:rPr>
              <a:t>record, and the only work is to place a new anchor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Member Utility engages in work that causes a pole to fail its structural analysis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new pole is being placed for immediate use </a:t>
            </a:r>
            <a:r>
              <a:rPr lang="en-US" altLang="en-US" sz="1600" i="1" dirty="0" smtClean="0">
                <a:latin typeface="+mj-lt"/>
              </a:rPr>
              <a:t>within</a:t>
            </a:r>
            <a:r>
              <a:rPr lang="en-US" altLang="en-US" sz="1600" dirty="0" smtClean="0">
                <a:latin typeface="+mj-lt"/>
              </a:rPr>
              <a:t> a joint-use area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Member Utility’s existing attachment is </a:t>
            </a:r>
            <a:r>
              <a:rPr lang="en-US" altLang="en-US" sz="1600" i="1" dirty="0" smtClean="0">
                <a:latin typeface="+mj-lt"/>
              </a:rPr>
              <a:t>not</a:t>
            </a:r>
            <a:r>
              <a:rPr lang="en-US" altLang="en-US" sz="1600" dirty="0" smtClean="0">
                <a:latin typeface="+mj-lt"/>
              </a:rPr>
              <a:t> on record, and no pending application exists for said attachment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Member Utility engages in actions that incur shared costs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j-lt"/>
              </a:rPr>
              <a:t>A change to the existing record is required, e.g. rearrangement or a correction to the record</a:t>
            </a:r>
          </a:p>
        </p:txBody>
      </p:sp>
    </p:spTree>
    <p:extLst>
      <p:ext uri="{BB962C8B-B14F-4D97-AF65-F5344CB8AC3E}">
        <p14:creationId xmlns:p14="http://schemas.microsoft.com/office/powerpoint/2010/main" val="26588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 of Ownership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79" y="2194553"/>
            <a:ext cx="5629307" cy="3780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71263" y="3450912"/>
            <a:ext cx="2596137" cy="854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433" y="4872816"/>
            <a:ext cx="1448234" cy="3589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57600" y="5462588"/>
            <a:ext cx="735062" cy="171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92662" y="5231782"/>
            <a:ext cx="123771" cy="2308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54248" y="3089071"/>
            <a:ext cx="92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STEP 1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7617" y="4514846"/>
            <a:ext cx="98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STEP 2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430" y="6218514"/>
            <a:ext cx="5298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+mj-lt"/>
              </a:rPr>
              <a:t>Contact your JPC representative for login information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2697" y="1650153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http://SCJPC.net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7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 of Ownership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3" y="1752600"/>
            <a:ext cx="7544173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708910" y="3352800"/>
            <a:ext cx="3726180" cy="796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6452" y="3014246"/>
            <a:ext cx="886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STEP 3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676" y="5943600"/>
            <a:ext cx="6478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+mj-lt"/>
              </a:rPr>
              <a:t>Only poles that are jointly owned will yield results of </a:t>
            </a:r>
            <a:r>
              <a:rPr lang="en-US" sz="1600" i="1" dirty="0" smtClean="0">
                <a:latin typeface="+mj-lt"/>
              </a:rPr>
              <a:t>active</a:t>
            </a:r>
            <a:r>
              <a:rPr lang="en-US" sz="1600" dirty="0" smtClean="0">
                <a:latin typeface="+mj-lt"/>
              </a:rPr>
              <a:t> records.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7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theme/theme1.xml><?xml version="1.0" encoding="utf-8"?>
<a:theme xmlns:a="http://schemas.openxmlformats.org/drawingml/2006/main" name="BasicJPATraining01232009">
  <a:themeElements>
    <a:clrScheme name="BasicJPATraining012320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asicJPATraining0123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JPATraining012320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JPATraining012320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JPATraining012320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JPATraining012320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JPATraining0123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JPATraining0123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JPATraining0123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</TotalTime>
  <Words>2984</Words>
  <Application>Microsoft Office PowerPoint</Application>
  <PresentationFormat>On-screen Show (4:3)</PresentationFormat>
  <Paragraphs>626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Courier New</vt:lpstr>
      <vt:lpstr>Times New Roman</vt:lpstr>
      <vt:lpstr>Wingdings</vt:lpstr>
      <vt:lpstr>BasicJPATraining01232009</vt:lpstr>
      <vt:lpstr>PowerPoint Presentation</vt:lpstr>
      <vt:lpstr>History</vt:lpstr>
      <vt:lpstr>Purpose</vt:lpstr>
      <vt:lpstr>Method of Joint-Ownership</vt:lpstr>
      <vt:lpstr>Method for Cost Recovery</vt:lpstr>
      <vt:lpstr>Committee Meetings</vt:lpstr>
      <vt:lpstr>Joint Pole Authorization</vt:lpstr>
      <vt:lpstr>Record of Ownership</vt:lpstr>
      <vt:lpstr>Record of Ownership</vt:lpstr>
      <vt:lpstr>Record of Ownership</vt:lpstr>
      <vt:lpstr>PowerPoint Presentation</vt:lpstr>
      <vt:lpstr>Grade &amp; Space</vt:lpstr>
      <vt:lpstr>Grade &amp; Space</vt:lpstr>
      <vt:lpstr>GO95 Compliance</vt:lpstr>
      <vt:lpstr>GO95 Compliance</vt:lpstr>
      <vt:lpstr>Authorization Comprehension</vt:lpstr>
      <vt:lpstr>JPA Forms Overview</vt:lpstr>
      <vt:lpstr>Preliminary Form 2</vt:lpstr>
      <vt:lpstr>Preliminary Form 2</vt:lpstr>
      <vt:lpstr>Preliminary Form 2</vt:lpstr>
      <vt:lpstr>Preliminary Form 2</vt:lpstr>
      <vt:lpstr>Preliminary Form 2</vt:lpstr>
      <vt:lpstr>Preliminary Form 2</vt:lpstr>
      <vt:lpstr>Form 7</vt:lpstr>
      <vt:lpstr>Form 7</vt:lpstr>
      <vt:lpstr>Form 7</vt:lpstr>
      <vt:lpstr>Form 7</vt:lpstr>
      <vt:lpstr>Form 7</vt:lpstr>
      <vt:lpstr>Form 48</vt:lpstr>
      <vt:lpstr>Form 48</vt:lpstr>
      <vt:lpstr>Form 48</vt:lpstr>
      <vt:lpstr>Form 48</vt:lpstr>
      <vt:lpstr>Form 48</vt:lpstr>
      <vt:lpstr>Form 2 FINAL</vt:lpstr>
      <vt:lpstr>Form 2 FINAL</vt:lpstr>
      <vt:lpstr>Form 2 FINAL</vt:lpstr>
      <vt:lpstr>Other Forms/Unique Processes</vt:lpstr>
      <vt:lpstr>Revision</vt:lpstr>
      <vt:lpstr>Supplementary</vt:lpstr>
      <vt:lpstr>Riser Application</vt:lpstr>
      <vt:lpstr>Riser Application</vt:lpstr>
      <vt:lpstr>Responses</vt:lpstr>
      <vt:lpstr>Responses</vt:lpstr>
      <vt:lpstr>Responses</vt:lpstr>
      <vt:lpstr>Returned FINAL Form 2</vt:lpstr>
      <vt:lpstr>Returned FINAL Form 2</vt:lpstr>
      <vt:lpstr>Returned FINAL Form 2</vt:lpstr>
      <vt:lpstr>Form 44</vt:lpstr>
      <vt:lpstr>Form 44</vt:lpstr>
      <vt:lpstr>Form 44</vt:lpstr>
      <vt:lpstr>Questions?</vt:lpstr>
    </vt:vector>
  </TitlesOfParts>
  <Company>scj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Carrion, Earle</cp:lastModifiedBy>
  <cp:revision>312</cp:revision>
  <cp:lastPrinted>2013-09-17T19:37:42Z</cp:lastPrinted>
  <dcterms:created xsi:type="dcterms:W3CDTF">2009-01-23T18:44:42Z</dcterms:created>
  <dcterms:modified xsi:type="dcterms:W3CDTF">2018-12-07T19:21:18Z</dcterms:modified>
</cp:coreProperties>
</file>