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256" r:id="rId5"/>
    <p:sldId id="290" r:id="rId6"/>
    <p:sldId id="258" r:id="rId7"/>
    <p:sldId id="297" r:id="rId8"/>
    <p:sldId id="296" r:id="rId9"/>
    <p:sldId id="279" r:id="rId10"/>
    <p:sldId id="292" r:id="rId11"/>
    <p:sldId id="260" r:id="rId12"/>
    <p:sldId id="262" r:id="rId13"/>
    <p:sldId id="276" r:id="rId14"/>
    <p:sldId id="264" r:id="rId15"/>
    <p:sldId id="286" r:id="rId16"/>
    <p:sldId id="293" r:id="rId17"/>
    <p:sldId id="294" r:id="rId18"/>
    <p:sldId id="295"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B2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204" autoAdjust="0"/>
  </p:normalViewPr>
  <p:slideViewPr>
    <p:cSldViewPr snapToGrid="0">
      <p:cViewPr varScale="1">
        <p:scale>
          <a:sx n="103" d="100"/>
          <a:sy n="103" d="100"/>
        </p:scale>
        <p:origin x="912" y="108"/>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8/15/2025</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8/15/2025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10</a:t>
            </a:fld>
            <a:endParaRPr lang="en-US" dirty="0"/>
          </a:p>
        </p:txBody>
      </p:sp>
    </p:spTree>
    <p:extLst>
      <p:ext uri="{BB962C8B-B14F-4D97-AF65-F5344CB8AC3E}">
        <p14:creationId xmlns:p14="http://schemas.microsoft.com/office/powerpoint/2010/main" val="360712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2769560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12</a:t>
            </a:fld>
            <a:endParaRPr lang="en-US" dirty="0"/>
          </a:p>
        </p:txBody>
      </p:sp>
    </p:spTree>
    <p:extLst>
      <p:ext uri="{BB962C8B-B14F-4D97-AF65-F5344CB8AC3E}">
        <p14:creationId xmlns:p14="http://schemas.microsoft.com/office/powerpoint/2010/main" val="290966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F913A-A1A1-4E3F-640F-469C4BDAEB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237DE-B948-72C7-88E2-8E75396AF0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B36F5-78D0-72CC-B07C-CD44A8A896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5BC54C-5BE4-1EC5-D64D-7CC3FE8E576E}"/>
              </a:ext>
            </a:extLst>
          </p:cNvPr>
          <p:cNvSpPr>
            <a:spLocks noGrp="1"/>
          </p:cNvSpPr>
          <p:nvPr>
            <p:ph type="sldNum" sz="quarter" idx="5"/>
          </p:nvPr>
        </p:nvSpPr>
        <p:spPr/>
        <p:txBody>
          <a:bodyPr/>
          <a:lstStyle/>
          <a:p>
            <a:fld id="{10895658-EA1F-4910-80AB-4DA76E167475}" type="slidenum">
              <a:rPr lang="en-US" smtClean="0"/>
              <a:t>13</a:t>
            </a:fld>
            <a:endParaRPr lang="en-US" dirty="0"/>
          </a:p>
        </p:txBody>
      </p:sp>
    </p:spTree>
    <p:extLst>
      <p:ext uri="{BB962C8B-B14F-4D97-AF65-F5344CB8AC3E}">
        <p14:creationId xmlns:p14="http://schemas.microsoft.com/office/powerpoint/2010/main" val="1230961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35431-E170-AE73-0EC2-6195FF731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C3F16-76A1-392F-705E-923B9579A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95516B-21AB-DCD4-A45C-D96AA847C5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43E25-1560-D341-5788-3E2439DA151C}"/>
              </a:ext>
            </a:extLst>
          </p:cNvPr>
          <p:cNvSpPr>
            <a:spLocks noGrp="1"/>
          </p:cNvSpPr>
          <p:nvPr>
            <p:ph type="sldNum" sz="quarter" idx="5"/>
          </p:nvPr>
        </p:nvSpPr>
        <p:spPr/>
        <p:txBody>
          <a:bodyPr/>
          <a:lstStyle/>
          <a:p>
            <a:fld id="{10895658-EA1F-4910-80AB-4DA76E167475}" type="slidenum">
              <a:rPr lang="en-US" smtClean="0"/>
              <a:t>14</a:t>
            </a:fld>
            <a:endParaRPr lang="en-US" dirty="0"/>
          </a:p>
        </p:txBody>
      </p:sp>
    </p:spTree>
    <p:extLst>
      <p:ext uri="{BB962C8B-B14F-4D97-AF65-F5344CB8AC3E}">
        <p14:creationId xmlns:p14="http://schemas.microsoft.com/office/powerpoint/2010/main" val="3157209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1322A-72F7-060E-4097-C06531932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E7987E-959F-7FCE-B36F-9872C4333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282FB-DEC6-AC92-560C-EE3159A9C8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18CBE3-5BCC-0CA7-1BC3-218D8198217E}"/>
              </a:ext>
            </a:extLst>
          </p:cNvPr>
          <p:cNvSpPr>
            <a:spLocks noGrp="1"/>
          </p:cNvSpPr>
          <p:nvPr>
            <p:ph type="sldNum" sz="quarter" idx="5"/>
          </p:nvPr>
        </p:nvSpPr>
        <p:spPr/>
        <p:txBody>
          <a:bodyPr/>
          <a:lstStyle/>
          <a:p>
            <a:fld id="{10895658-EA1F-4910-80AB-4DA76E167475}" type="slidenum">
              <a:rPr lang="en-US" smtClean="0"/>
              <a:t>15</a:t>
            </a:fld>
            <a:endParaRPr lang="en-US" dirty="0"/>
          </a:p>
        </p:txBody>
      </p:sp>
    </p:spTree>
    <p:extLst>
      <p:ext uri="{BB962C8B-B14F-4D97-AF65-F5344CB8AC3E}">
        <p14:creationId xmlns:p14="http://schemas.microsoft.com/office/powerpoint/2010/main" val="415178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16</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2482613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245643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3FC30-5650-736A-9392-0166CFD68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295868-D90F-3AD0-421C-4E7048455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4B25A8-BD7D-3606-4801-2163BD3C9E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E80B1A-C8B1-BA35-D3BE-69ED4DEA795B}"/>
              </a:ext>
            </a:extLst>
          </p:cNvPr>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383654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5C0CF-9960-AC35-9031-51FF1CC8F1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CFF74-99D2-73A5-6A59-00F2FF711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B47CCB-99DD-AAE4-22CE-C26045B7FA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199321-202E-4A41-EA03-ED6AC20473DF}"/>
              </a:ext>
            </a:extLst>
          </p:cNvPr>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363636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6</a:t>
            </a:fld>
            <a:endParaRPr lang="en-US" dirty="0"/>
          </a:p>
        </p:txBody>
      </p:sp>
    </p:spTree>
    <p:extLst>
      <p:ext uri="{BB962C8B-B14F-4D97-AF65-F5344CB8AC3E}">
        <p14:creationId xmlns:p14="http://schemas.microsoft.com/office/powerpoint/2010/main" val="164829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7</a:t>
            </a:fld>
            <a:endParaRPr lang="en-US" dirty="0"/>
          </a:p>
        </p:txBody>
      </p:sp>
    </p:spTree>
    <p:extLst>
      <p:ext uri="{BB962C8B-B14F-4D97-AF65-F5344CB8AC3E}">
        <p14:creationId xmlns:p14="http://schemas.microsoft.com/office/powerpoint/2010/main" val="2371032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3110401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1306333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p15:clr>
            <a:srgbClr val="5ACBF0"/>
          </p15:clr>
        </p15:guide>
        <p15:guide id="2" pos="1920">
          <p15:clr>
            <a:srgbClr val="F26B43"/>
          </p15:clr>
        </p15:guide>
        <p15:guide id="3" pos="5760">
          <p15:clr>
            <a:srgbClr val="F26B43"/>
          </p15:clr>
        </p15:guide>
        <p15:guide id="4" orient="horz" pos="2160">
          <p15:clr>
            <a:srgbClr val="F26B43"/>
          </p15:clr>
        </p15:guide>
        <p15:guide id="5" pos="1272">
          <p15:clr>
            <a:srgbClr val="9FCC3B"/>
          </p15:clr>
        </p15:guide>
        <p15:guide id="6" pos="2544">
          <p15:clr>
            <a:srgbClr val="9FCC3B"/>
          </p15:clr>
        </p15:guide>
        <p15:guide id="7" pos="5112">
          <p15:clr>
            <a:srgbClr val="9FCC3B"/>
          </p15:clr>
        </p15:guide>
        <p15:guide id="8" pos="6408">
          <p15:clr>
            <a:srgbClr val="9FCC3B"/>
          </p15:clr>
        </p15:guide>
        <p15:guide id="9" pos="3940">
          <p15:clr>
            <a:srgbClr val="F26B43"/>
          </p15:clr>
        </p15:guide>
        <p15:guide id="10" pos="7104">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714772" y="677918"/>
            <a:ext cx="6856292" cy="3590596"/>
          </a:xfrm>
        </p:spPr>
        <p:txBody>
          <a:bodyPr>
            <a:normAutofit/>
          </a:bodyPr>
          <a:lstStyle/>
          <a:p>
            <a:r>
              <a:rPr lang="en-US" sz="5400" dirty="0"/>
              <a:t>18.1G</a:t>
            </a:r>
            <a:br>
              <a:rPr lang="en-US" sz="5400" dirty="0"/>
            </a:br>
            <a:r>
              <a:rPr lang="en-US" sz="4000" dirty="0"/>
              <a:t>Billing out of Sequence (BOS)</a:t>
            </a:r>
            <a:br>
              <a:rPr lang="en-US" sz="4000" dirty="0"/>
            </a:br>
            <a:br>
              <a:rPr lang="en-US" sz="4000" dirty="0"/>
            </a:br>
            <a:r>
              <a:rPr lang="en-US" sz="3200" dirty="0"/>
              <a:t>Preliminary Setup</a:t>
            </a:r>
            <a:br>
              <a:rPr lang="en-US" sz="3200" dirty="0"/>
            </a:br>
            <a:r>
              <a:rPr lang="en-US" sz="3200" dirty="0"/>
              <a:t>(Replacement - DEAD RECORD)</a:t>
            </a:r>
            <a:endParaRPr lang="en-US" sz="4000" dirty="0"/>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2705879" y="186613"/>
            <a:ext cx="8722584" cy="2174379"/>
          </a:xfrm>
        </p:spPr>
        <p:txBody>
          <a:bodyPr>
            <a:noAutofit/>
          </a:bodyPr>
          <a:lstStyle/>
          <a:p>
            <a:r>
              <a:rPr lang="en-US" sz="3200" dirty="0"/>
              <a:t>4. ADD SECTION </a:t>
            </a:r>
            <a:r>
              <a:rPr lang="en-US" sz="3200" dirty="0">
                <a:solidFill>
                  <a:srgbClr val="FF0000"/>
                </a:solidFill>
              </a:rPr>
              <a:t>18.1G</a:t>
            </a:r>
            <a:r>
              <a:rPr lang="en-US" sz="3200" dirty="0"/>
              <a:t> TO THE EXISTING SECTION CODES LISTED IN THE LOCTION AND NATURE OF WORK FOR THE APPLICABLE POLES.</a:t>
            </a:r>
          </a:p>
        </p:txBody>
      </p:sp>
      <p:pic>
        <p:nvPicPr>
          <p:cNvPr id="4" name="Picture 3">
            <a:extLst>
              <a:ext uri="{FF2B5EF4-FFF2-40B4-BE49-F238E27FC236}">
                <a16:creationId xmlns:a16="http://schemas.microsoft.com/office/drawing/2014/main" id="{8F6F4F6B-67D1-A3F2-2D8D-DDBC9CE64C88}"/>
              </a:ext>
            </a:extLst>
          </p:cNvPr>
          <p:cNvPicPr>
            <a:picLocks noChangeAspect="1"/>
          </p:cNvPicPr>
          <p:nvPr/>
        </p:nvPicPr>
        <p:blipFill>
          <a:blip r:embed="rId3"/>
          <a:stretch>
            <a:fillRect/>
          </a:stretch>
        </p:blipFill>
        <p:spPr>
          <a:xfrm>
            <a:off x="5139607" y="3124173"/>
            <a:ext cx="4879036" cy="155507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3649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ctrTitle"/>
          </p:nvPr>
        </p:nvSpPr>
        <p:spPr/>
        <p:txBody>
          <a:bodyPr>
            <a:noAutofit/>
          </a:bodyPr>
          <a:lstStyle/>
          <a:p>
            <a:r>
              <a:rPr lang="en-US" sz="3600" dirty="0"/>
              <a:t>5. Decide if the ACTIVE, dead, or no </a:t>
            </a:r>
            <a:r>
              <a:rPr lang="en-US" sz="3600" dirty="0" err="1"/>
              <a:t>scjpc</a:t>
            </a:r>
            <a:r>
              <a:rPr lang="en-US" sz="3600" dirty="0"/>
              <a:t> pole record applies for the record side of the </a:t>
            </a:r>
            <a:r>
              <a:rPr lang="en-US" sz="3600" dirty="0" err="1"/>
              <a:t>jpa</a:t>
            </a:r>
            <a:r>
              <a:rPr lang="en-US" sz="3600" dirty="0"/>
              <a:t>. </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subTitle" idx="1"/>
          </p:nvPr>
        </p:nvSpPr>
        <p:spPr/>
        <p:txBody>
          <a:bodyPr vert="horz" lIns="91440" tIns="45720" rIns="91440" bIns="45720" rtlCol="0" anchor="t">
            <a:normAutofit fontScale="85000" lnSpcReduction="20000"/>
          </a:bodyPr>
          <a:lstStyle/>
          <a:p>
            <a:r>
              <a:rPr lang="en-US" sz="2600" kern="100" dirty="0">
                <a:effectLst/>
                <a:latin typeface="Calibri" panose="020F0502020204030204" pitchFamily="34" charset="0"/>
                <a:ea typeface="Calibri" panose="020F0502020204030204" pitchFamily="34" charset="0"/>
                <a:cs typeface="Times New Roman" panose="02020603050405020304" pitchFamily="18" charset="0"/>
              </a:rPr>
              <a:t>Determine the changes made to SCJPC record and how it effects your JPA.</a:t>
            </a:r>
          </a:p>
          <a:p>
            <a:r>
              <a:rPr lang="en-US" sz="2600" kern="100" dirty="0">
                <a:effectLst/>
                <a:latin typeface="Calibri" panose="020F0502020204030204" pitchFamily="34" charset="0"/>
                <a:ea typeface="Calibri" panose="020F0502020204030204" pitchFamily="34" charset="0"/>
                <a:cs typeface="Times New Roman" panose="02020603050405020304" pitchFamily="18" charset="0"/>
              </a:rPr>
              <a:t>This will determine which SCJPC record you will want to use (Active, Dead, or No Record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4294967295"/>
          </p:nvPr>
        </p:nvSpPr>
        <p:spPr>
          <a:xfrm>
            <a:off x="11734800" y="6354763"/>
            <a:ext cx="457200" cy="365125"/>
          </a:xfrm>
        </p:spPr>
        <p:txBody>
          <a:bodyPr/>
          <a:lstStyle/>
          <a:p>
            <a:fld id="{B5CEABB6-07DC-46E8-9B57-56EC44A396E5}" type="slidenum">
              <a:rPr lang="en-US" smtClean="0"/>
              <a:pPr/>
              <a:t>11</a:t>
            </a:fld>
            <a:endParaRPr lang="en-US" dirty="0"/>
          </a:p>
        </p:txBody>
      </p:sp>
    </p:spTree>
    <p:extLst>
      <p:ext uri="{BB962C8B-B14F-4D97-AF65-F5344CB8AC3E}">
        <p14:creationId xmlns:p14="http://schemas.microsoft.com/office/powerpoint/2010/main" val="1346372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193868" y="233266"/>
            <a:ext cx="7889768" cy="1483567"/>
          </a:xfrm>
        </p:spPr>
        <p:txBody>
          <a:bodyPr>
            <a:normAutofit fontScale="90000"/>
          </a:bodyPr>
          <a:lstStyle/>
          <a:p>
            <a:pPr>
              <a:lnSpc>
                <a:spcPct val="107000"/>
              </a:lnSpc>
              <a:spcBef>
                <a:spcPts val="200"/>
              </a:spcBef>
            </a:pPr>
            <a:r>
              <a:rPr lang="en-US" sz="2200" kern="1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For JPA e6026-407343113, 'DEAD RECORD' should be noted, as the replacement occurred prior to EXT’s PURCHASE of interest.</a:t>
            </a:r>
            <a:br>
              <a:rPr lang="en-US" sz="1800" kern="1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br>
            <a:br>
              <a:rPr lang="en-US" sz="1800" kern="1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br>
            <a:br>
              <a:rPr lang="en-US" sz="1800" b="1" kern="10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sz="1800"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F3DE1AA4-0AE6-C6D5-E252-BBD5ED259E32}"/>
              </a:ext>
            </a:extLst>
          </p:cNvPr>
          <p:cNvSpPr>
            <a:spLocks noGrp="1"/>
          </p:cNvSpPr>
          <p:nvPr>
            <p:ph type="sldNum" sz="quarter" idx="12"/>
          </p:nvPr>
        </p:nvSpPr>
        <p:spPr/>
        <p:txBody>
          <a:bodyPr/>
          <a:lstStyle/>
          <a:p>
            <a:fld id="{B5CEABB6-07DC-46E8-9B57-56EC44A396E5}" type="slidenum">
              <a:rPr lang="en-US" smtClean="0"/>
              <a:pPr/>
              <a:t>12</a:t>
            </a:fld>
            <a:endParaRPr lang="en-US" dirty="0"/>
          </a:p>
        </p:txBody>
      </p:sp>
      <p:sp>
        <p:nvSpPr>
          <p:cNvPr id="6" name="TextBox 5">
            <a:extLst>
              <a:ext uri="{FF2B5EF4-FFF2-40B4-BE49-F238E27FC236}">
                <a16:creationId xmlns:a16="http://schemas.microsoft.com/office/drawing/2014/main" id="{E997FEF7-6FF9-5E47-475F-3171BEFBF503}"/>
              </a:ext>
            </a:extLst>
          </p:cNvPr>
          <p:cNvSpPr txBox="1"/>
          <p:nvPr/>
        </p:nvSpPr>
        <p:spPr>
          <a:xfrm>
            <a:off x="2983434" y="979468"/>
            <a:ext cx="2108718" cy="5324535"/>
          </a:xfrm>
          <a:prstGeom prst="rect">
            <a:avLst/>
          </a:prstGeom>
          <a:noFill/>
        </p:spPr>
        <p:txBody>
          <a:bodyPr wrap="square" rtlCol="0">
            <a:spAutoFit/>
          </a:bodyPr>
          <a:lstStyle/>
          <a:p>
            <a:pPr algn="ctr"/>
            <a:r>
              <a:rPr lang="en-US" sz="1600" b="1" kern="10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Dead</a:t>
            </a:r>
            <a:r>
              <a:rPr lang="en-US" sz="1600" b="1" kern="10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Record - </a:t>
            </a:r>
            <a:r>
              <a:rPr lang="en-US"/>
              <a:t>Use the dead record when the pole card is missing a replacement that needed to bill first.</a:t>
            </a:r>
          </a:p>
          <a:p>
            <a:pPr algn="ctr"/>
            <a:r>
              <a:rPr lang="en-US"/>
              <a:t>. The BOS member would be added to only the proposed side. The Quantities would </a:t>
            </a:r>
            <a:r>
              <a:rPr lang="en-US" b="1"/>
              <a:t>not</a:t>
            </a:r>
            <a:r>
              <a:rPr lang="en-US"/>
              <a:t> include the BOS member. The Date sent should not be changed. </a:t>
            </a:r>
            <a:endParaRPr lang="en-US" sz="1600"/>
          </a:p>
          <a:p>
            <a:pPr algn="ctr"/>
            <a:r>
              <a:rPr lang="en-US"/>
              <a:t>.</a:t>
            </a:r>
          </a:p>
          <a:p>
            <a:pPr algn="just"/>
            <a:endParaRPr lang="en-US" sz="1600" dirty="0"/>
          </a:p>
        </p:txBody>
      </p:sp>
      <p:pic>
        <p:nvPicPr>
          <p:cNvPr id="5" name="Picture 4">
            <a:extLst>
              <a:ext uri="{FF2B5EF4-FFF2-40B4-BE49-F238E27FC236}">
                <a16:creationId xmlns:a16="http://schemas.microsoft.com/office/drawing/2014/main" id="{41B774DA-0935-9E29-1820-1D273AE7A733}"/>
              </a:ext>
            </a:extLst>
          </p:cNvPr>
          <p:cNvPicPr>
            <a:picLocks noChangeAspect="1"/>
          </p:cNvPicPr>
          <p:nvPr/>
        </p:nvPicPr>
        <p:blipFill>
          <a:blip r:embed="rId3"/>
          <a:stretch>
            <a:fillRect/>
          </a:stretch>
        </p:blipFill>
        <p:spPr>
          <a:xfrm>
            <a:off x="5596593" y="1210492"/>
            <a:ext cx="5809927" cy="4300855"/>
          </a:xfrm>
          <a:prstGeom prst="rect">
            <a:avLst/>
          </a:prstGeom>
          <a:ln w="2286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418789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A82FE-96A3-8FF9-AC7A-0B028EAEAA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8BA98-08BD-28C4-7EC7-929C1ADC3B5F}"/>
              </a:ext>
            </a:extLst>
          </p:cNvPr>
          <p:cNvSpPr>
            <a:spLocks noGrp="1"/>
          </p:cNvSpPr>
          <p:nvPr>
            <p:ph type="title"/>
          </p:nvPr>
        </p:nvSpPr>
        <p:spPr>
          <a:xfrm>
            <a:off x="1076326" y="136525"/>
            <a:ext cx="10342902" cy="1358691"/>
          </a:xfrm>
        </p:spPr>
        <p:txBody>
          <a:bodyPr>
            <a:noAutofit/>
          </a:bodyPr>
          <a:lstStyle/>
          <a:p>
            <a:r>
              <a:rPr lang="en-US" sz="2400" dirty="0"/>
              <a:t>6. CALL OUT IN THE LOCATION AND NATURE OF WORK, THE BOS JPA NUMBER AND NOTE “SPECIAL BILLING DEAD record”.</a:t>
            </a:r>
          </a:p>
        </p:txBody>
      </p:sp>
      <p:sp>
        <p:nvSpPr>
          <p:cNvPr id="8" name="Text Placeholder 7">
            <a:extLst>
              <a:ext uri="{FF2B5EF4-FFF2-40B4-BE49-F238E27FC236}">
                <a16:creationId xmlns:a16="http://schemas.microsoft.com/office/drawing/2014/main" id="{F82380F4-E7F4-D917-EB24-2B504DAAA3FA}"/>
              </a:ext>
            </a:extLst>
          </p:cNvPr>
          <p:cNvSpPr>
            <a:spLocks noGrp="1"/>
          </p:cNvSpPr>
          <p:nvPr>
            <p:ph sz="half" idx="16"/>
          </p:nvPr>
        </p:nvSpPr>
        <p:spPr>
          <a:xfrm>
            <a:off x="3419475" y="1495426"/>
            <a:ext cx="7999751" cy="5105400"/>
          </a:xfrm>
        </p:spPr>
        <p:txBody>
          <a:bodyPr>
            <a:normAutofit/>
          </a:bodyPr>
          <a:lstStyle/>
          <a:p>
            <a:endParaRPr lang="en-US" dirty="0"/>
          </a:p>
          <a:p>
            <a:endParaRPr lang="en-US" dirty="0"/>
          </a:p>
          <a:p>
            <a:endParaRPr lang="en-US" dirty="0"/>
          </a:p>
          <a:p>
            <a:endParaRPr lang="en-US" dirty="0"/>
          </a:p>
          <a:p>
            <a:endParaRPr lang="en-US" dirty="0"/>
          </a:p>
        </p:txBody>
      </p:sp>
      <p:sp>
        <p:nvSpPr>
          <p:cNvPr id="64" name="Oval 63">
            <a:extLst>
              <a:ext uri="{FF2B5EF4-FFF2-40B4-BE49-F238E27FC236}">
                <a16:creationId xmlns:a16="http://schemas.microsoft.com/office/drawing/2014/main" id="{58AF5605-E41D-712E-BD7E-08F75329C475}"/>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855C8BEF-A253-D186-D267-CF1ED49C7CFA}"/>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Slide Number Placeholder 29">
            <a:extLst>
              <a:ext uri="{FF2B5EF4-FFF2-40B4-BE49-F238E27FC236}">
                <a16:creationId xmlns:a16="http://schemas.microsoft.com/office/drawing/2014/main" id="{449336E3-D60A-67F5-2E49-37D8AEBE4151}"/>
              </a:ext>
            </a:extLst>
          </p:cNvPr>
          <p:cNvSpPr>
            <a:spLocks noGrp="1"/>
          </p:cNvSpPr>
          <p:nvPr>
            <p:ph type="sldNum" sz="quarter" idx="12"/>
          </p:nvPr>
        </p:nvSpPr>
        <p:spPr/>
        <p:txBody>
          <a:bodyPr/>
          <a:lstStyle/>
          <a:p>
            <a:fld id="{B5CEABB6-07DC-46E8-9B57-56EC44A396E5}" type="slidenum">
              <a:rPr lang="en-US" smtClean="0"/>
              <a:pPr/>
              <a:t>13</a:t>
            </a:fld>
            <a:endParaRPr lang="en-US" dirty="0"/>
          </a:p>
        </p:txBody>
      </p:sp>
      <p:pic>
        <p:nvPicPr>
          <p:cNvPr id="5" name="Picture 4">
            <a:extLst>
              <a:ext uri="{FF2B5EF4-FFF2-40B4-BE49-F238E27FC236}">
                <a16:creationId xmlns:a16="http://schemas.microsoft.com/office/drawing/2014/main" id="{4B4DD3DF-C05E-480D-9684-65AC3037A40B}"/>
              </a:ext>
            </a:extLst>
          </p:cNvPr>
          <p:cNvPicPr>
            <a:picLocks noChangeAspect="1"/>
          </p:cNvPicPr>
          <p:nvPr/>
        </p:nvPicPr>
        <p:blipFill>
          <a:blip r:embed="rId3"/>
          <a:stretch>
            <a:fillRect/>
          </a:stretch>
        </p:blipFill>
        <p:spPr>
          <a:xfrm>
            <a:off x="4900445" y="1733313"/>
            <a:ext cx="2391109" cy="3391373"/>
          </a:xfrm>
          <a:prstGeom prst="roundRect">
            <a:avLst>
              <a:gd name="adj" fmla="val 8594"/>
            </a:avLst>
          </a:prstGeom>
          <a:solidFill>
            <a:srgbClr val="FFFFFF">
              <a:shade val="85000"/>
            </a:srgbClr>
          </a:solidFill>
          <a:ln>
            <a:noFill/>
          </a:ln>
          <a:effectLst>
            <a:glow rad="139700">
              <a:schemeClr val="accent3">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val="66516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C2D24-0F13-5F0F-A0E1-7D363570D26B}"/>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7E708DDD-DAEB-C146-1F31-D5E46CDF6148}"/>
              </a:ext>
            </a:extLst>
          </p:cNvPr>
          <p:cNvSpPr>
            <a:spLocks noGrp="1"/>
          </p:cNvSpPr>
          <p:nvPr>
            <p:ph type="title"/>
          </p:nvPr>
        </p:nvSpPr>
        <p:spPr>
          <a:xfrm>
            <a:off x="1552574" y="136526"/>
            <a:ext cx="9866540" cy="983148"/>
          </a:xfrm>
        </p:spPr>
        <p:txBody>
          <a:bodyPr>
            <a:normAutofit fontScale="90000"/>
          </a:bodyPr>
          <a:lstStyle/>
          <a:p>
            <a:r>
              <a:rPr lang="en-US" dirty="0"/>
              <a:t>7. Fill in a form 7 and check </a:t>
            </a:r>
            <a:r>
              <a:rPr lang="en-US" dirty="0" err="1"/>
              <a:t>bos</a:t>
            </a:r>
            <a:r>
              <a:rPr lang="en-US" dirty="0"/>
              <a:t>. Add, “see f2 changes in </a:t>
            </a:r>
            <a:r>
              <a:rPr lang="en-US" dirty="0">
                <a:solidFill>
                  <a:srgbClr val="FF0000"/>
                </a:solidFill>
              </a:rPr>
              <a:t>red</a:t>
            </a:r>
            <a:r>
              <a:rPr lang="en-US" dirty="0"/>
              <a:t>”</a:t>
            </a:r>
          </a:p>
        </p:txBody>
      </p:sp>
      <p:sp>
        <p:nvSpPr>
          <p:cNvPr id="13" name="Slide Number Placeholder 12">
            <a:extLst>
              <a:ext uri="{FF2B5EF4-FFF2-40B4-BE49-F238E27FC236}">
                <a16:creationId xmlns:a16="http://schemas.microsoft.com/office/drawing/2014/main" id="{B2E1F05D-1959-3183-106D-E3CB5A5F5E55}"/>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14</a:t>
            </a:fld>
            <a:endParaRPr lang="en-US" dirty="0"/>
          </a:p>
        </p:txBody>
      </p:sp>
      <p:pic>
        <p:nvPicPr>
          <p:cNvPr id="3" name="Picture 2">
            <a:extLst>
              <a:ext uri="{FF2B5EF4-FFF2-40B4-BE49-F238E27FC236}">
                <a16:creationId xmlns:a16="http://schemas.microsoft.com/office/drawing/2014/main" id="{294B4509-5CF2-E3B7-4C9C-0D9C8455C3AD}"/>
              </a:ext>
            </a:extLst>
          </p:cNvPr>
          <p:cNvPicPr>
            <a:picLocks noChangeAspect="1"/>
          </p:cNvPicPr>
          <p:nvPr/>
        </p:nvPicPr>
        <p:blipFill>
          <a:blip r:embed="rId3"/>
          <a:stretch>
            <a:fillRect/>
          </a:stretch>
        </p:blipFill>
        <p:spPr>
          <a:xfrm>
            <a:off x="3860195" y="1601565"/>
            <a:ext cx="6179544" cy="475478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2301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F49D0-BF74-5228-20E4-AF5730A50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16694-0A0C-4851-F24B-0EB656EEA64E}"/>
              </a:ext>
            </a:extLst>
          </p:cNvPr>
          <p:cNvSpPr>
            <a:spLocks noGrp="1"/>
          </p:cNvSpPr>
          <p:nvPr>
            <p:ph type="ctrTitle"/>
          </p:nvPr>
        </p:nvSpPr>
        <p:spPr>
          <a:xfrm>
            <a:off x="1530220" y="140028"/>
            <a:ext cx="9894337" cy="1418183"/>
          </a:xfrm>
        </p:spPr>
        <p:txBody>
          <a:bodyPr>
            <a:normAutofit fontScale="90000"/>
          </a:bodyPr>
          <a:lstStyle/>
          <a:p>
            <a:pPr algn="l"/>
            <a:r>
              <a:rPr lang="en-US" sz="2700" i="0" u="none" strike="noStrike" baseline="0" dirty="0">
                <a:latin typeface="Helvetica" panose="020B0604020202020204" pitchFamily="34" charset="0"/>
              </a:rPr>
              <a:t>8. Process </a:t>
            </a:r>
            <a:r>
              <a:rPr lang="en-US" sz="2700" i="0" u="none" strike="noStrike" baseline="0" dirty="0" err="1">
                <a:latin typeface="Helvetica" panose="020B0604020202020204" pitchFamily="34" charset="0"/>
              </a:rPr>
              <a:t>bos</a:t>
            </a:r>
            <a:r>
              <a:rPr lang="en-US" sz="2700" i="0" u="none" strike="noStrike" baseline="0" dirty="0">
                <a:latin typeface="Helvetica" panose="020B0604020202020204" pitchFamily="34" charset="0"/>
              </a:rPr>
              <a:t> form 7 and updated preliminary form 2 to all members on header, including the </a:t>
            </a:r>
            <a:r>
              <a:rPr lang="en-US" sz="2700" i="0" u="none" strike="noStrike" baseline="0" dirty="0" err="1">
                <a:latin typeface="Helvetica" panose="020B0604020202020204" pitchFamily="34" charset="0"/>
              </a:rPr>
              <a:t>bos</a:t>
            </a:r>
            <a:r>
              <a:rPr lang="en-US" sz="2700" i="0" u="none" strike="noStrike" baseline="0" dirty="0">
                <a:latin typeface="Helvetica" panose="020B0604020202020204" pitchFamily="34" charset="0"/>
              </a:rPr>
              <a:t> member.</a:t>
            </a:r>
            <a:br>
              <a:rPr lang="en-US" sz="1800" b="0" i="0" u="none" strike="noStrike" baseline="0" dirty="0">
                <a:latin typeface="Helvetica" panose="020B0604020202020204" pitchFamily="34" charset="0"/>
              </a:rPr>
            </a:br>
            <a:br>
              <a:rPr lang="en-US" sz="1800" b="1" kern="1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69AEB8-B73E-CC0C-44B7-06064C6B958B}"/>
              </a:ext>
            </a:extLst>
          </p:cNvPr>
          <p:cNvSpPr>
            <a:spLocks noGrp="1"/>
          </p:cNvSpPr>
          <p:nvPr>
            <p:ph type="sldNum" sz="quarter" idx="12"/>
          </p:nvPr>
        </p:nvSpPr>
        <p:spPr/>
        <p:txBody>
          <a:bodyPr/>
          <a:lstStyle/>
          <a:p>
            <a:fld id="{B5CEABB6-07DC-46E8-9B57-56EC44A396E5}" type="slidenum">
              <a:rPr lang="en-US" smtClean="0"/>
              <a:pPr/>
              <a:t>15</a:t>
            </a:fld>
            <a:endParaRPr lang="en-US" dirty="0"/>
          </a:p>
        </p:txBody>
      </p:sp>
      <p:pic>
        <p:nvPicPr>
          <p:cNvPr id="7" name="Picture 6">
            <a:extLst>
              <a:ext uri="{FF2B5EF4-FFF2-40B4-BE49-F238E27FC236}">
                <a16:creationId xmlns:a16="http://schemas.microsoft.com/office/drawing/2014/main" id="{9BD58668-7865-A76F-3909-65DCC6220B81}"/>
              </a:ext>
            </a:extLst>
          </p:cNvPr>
          <p:cNvPicPr>
            <a:picLocks noChangeAspect="1"/>
          </p:cNvPicPr>
          <p:nvPr/>
        </p:nvPicPr>
        <p:blipFill>
          <a:blip r:embed="rId3"/>
          <a:stretch>
            <a:fillRect/>
          </a:stretch>
        </p:blipFill>
        <p:spPr>
          <a:xfrm>
            <a:off x="83975" y="1194318"/>
            <a:ext cx="5808596" cy="4469363"/>
          </a:xfrm>
          <a:prstGeom prst="rect">
            <a:avLst/>
          </a:prstGeom>
          <a:effectLst>
            <a:glow rad="139700">
              <a:schemeClr val="accent2">
                <a:satMod val="175000"/>
                <a:alpha val="40000"/>
              </a:schemeClr>
            </a:glow>
          </a:effectLst>
        </p:spPr>
      </p:pic>
      <p:pic>
        <p:nvPicPr>
          <p:cNvPr id="5" name="Picture 4">
            <a:extLst>
              <a:ext uri="{FF2B5EF4-FFF2-40B4-BE49-F238E27FC236}">
                <a16:creationId xmlns:a16="http://schemas.microsoft.com/office/drawing/2014/main" id="{83C8D9CE-8BEC-3E97-3C07-84C23D41492E}"/>
              </a:ext>
            </a:extLst>
          </p:cNvPr>
          <p:cNvPicPr>
            <a:picLocks noChangeAspect="1"/>
          </p:cNvPicPr>
          <p:nvPr/>
        </p:nvPicPr>
        <p:blipFill>
          <a:blip r:embed="rId4"/>
          <a:stretch>
            <a:fillRect/>
          </a:stretch>
        </p:blipFill>
        <p:spPr>
          <a:xfrm>
            <a:off x="6096000" y="1558212"/>
            <a:ext cx="5951940" cy="4405982"/>
          </a:xfrm>
          <a:prstGeom prst="rect">
            <a:avLst/>
          </a:prstGeom>
          <a:ln>
            <a:solidFill>
              <a:schemeClr val="accent2">
                <a:lumMod val="75000"/>
              </a:schemeClr>
            </a:solidFill>
          </a:ln>
          <a:effectLst>
            <a:glow rad="101600">
              <a:schemeClr val="accent2">
                <a:satMod val="175000"/>
                <a:alpha val="40000"/>
              </a:schemeClr>
            </a:glow>
          </a:effectLst>
        </p:spPr>
      </p:pic>
    </p:spTree>
    <p:extLst>
      <p:ext uri="{BB962C8B-B14F-4D97-AF65-F5344CB8AC3E}">
        <p14:creationId xmlns:p14="http://schemas.microsoft.com/office/powerpoint/2010/main" val="323681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933950" y="429461"/>
            <a:ext cx="6343650" cy="2668463"/>
          </a:xfrm>
        </p:spPr>
        <p:txBody>
          <a:bodyPr>
            <a:normAutofit/>
          </a:bodyPr>
          <a:lstStyle/>
          <a:p>
            <a:r>
              <a:rPr lang="en-US" dirty="0"/>
              <a:t>(B) Receiving Member</a:t>
            </a:r>
            <a:endParaRPr lang="en-ZA" dirty="0"/>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4938713" y="3300413"/>
            <a:ext cx="6338887" cy="991669"/>
          </a:xfrm>
        </p:spPr>
        <p:txBody>
          <a:bodyPr>
            <a:normAutofit/>
          </a:bodyPr>
          <a:lstStyle/>
          <a:p>
            <a:r>
              <a:rPr lang="en-US" dirty="0"/>
              <a:t>1. No additional action required.</a:t>
            </a:r>
          </a:p>
          <a:p>
            <a:endParaRPr lang="en-US" dirty="0"/>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16</a:t>
            </a:fld>
            <a:endParaRPr lang="en-US" dirty="0"/>
          </a:p>
        </p:txBody>
      </p:sp>
    </p:spTree>
    <p:extLst>
      <p:ext uri="{BB962C8B-B14F-4D97-AF65-F5344CB8AC3E}">
        <p14:creationId xmlns:p14="http://schemas.microsoft.com/office/powerpoint/2010/main" val="224349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Low angle view of tall buildings">
            <a:extLst>
              <a:ext uri="{FF2B5EF4-FFF2-40B4-BE49-F238E27FC236}">
                <a16:creationId xmlns:a16="http://schemas.microsoft.com/office/drawing/2014/main" id="{1DFE730E-30E7-DA99-A3EE-ACB889D161E9}"/>
              </a:ext>
            </a:extLst>
          </p:cNvPr>
          <p:cNvPicPr>
            <a:picLocks noGrp="1" noChangeAspect="1"/>
          </p:cNvPicPr>
          <p:nvPr>
            <p:ph type="pic" sz="quarter" idx="13"/>
          </p:nvPr>
        </p:nvPicPr>
        <p:blipFill>
          <a:blip r:embed="rId3"/>
          <a:srcRect l="43" r="43"/>
          <a:stretch/>
        </p:blipFill>
        <p:spPr>
          <a:xfrm>
            <a:off x="0" y="-1"/>
            <a:ext cx="4076118" cy="6096678"/>
          </a:xfrm>
        </p:spPr>
      </p:pic>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2266D1C0-C23E-66B5-3E2C-52A24C0D6B86}"/>
              </a:ext>
            </a:extLst>
          </p:cNvPr>
          <p:cNvSpPr txBox="1">
            <a:spLocks/>
          </p:cNvSpPr>
          <p:nvPr/>
        </p:nvSpPr>
        <p:spPr>
          <a:xfrm>
            <a:off x="4958103" y="177283"/>
            <a:ext cx="6594768" cy="268721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kern="1200" cap="all" baseline="0">
                <a:solidFill>
                  <a:schemeClr val="tx2"/>
                </a:solidFill>
                <a:latin typeface="+mj-lt"/>
                <a:ea typeface="+mj-ea"/>
                <a:cs typeface="+mj-cs"/>
              </a:defRPr>
            </a:lvl1pPr>
          </a:lstStyle>
          <a:p>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kern="100" dirty="0">
                <a:latin typeface="Calibri" panose="020F0502020204030204" pitchFamily="34" charset="0"/>
                <a:ea typeface="Calibri" panose="020F0502020204030204" pitchFamily="34" charset="0"/>
                <a:cs typeface="Times New Roman" panose="02020603050405020304" pitchFamily="18" charset="0"/>
              </a:rPr>
              <a:t>18.1G was added to the routine Handbook in 2024. This was an alternative to correction of record JPAs resulting from members billing their JPAs out of sequence. </a:t>
            </a: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kern="100" dirty="0">
                <a:latin typeface="Calibri" panose="020F0502020204030204" pitchFamily="34" charset="0"/>
                <a:ea typeface="Calibri" panose="020F0502020204030204" pitchFamily="34" charset="0"/>
                <a:cs typeface="Times New Roman" panose="02020603050405020304" pitchFamily="18" charset="0"/>
              </a:rPr>
              <a:t> </a:t>
            </a: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kern="100" dirty="0">
                <a:latin typeface="Calibri" panose="020F0502020204030204" pitchFamily="34" charset="0"/>
                <a:ea typeface="Calibri" panose="020F0502020204030204" pitchFamily="34" charset="0"/>
                <a:cs typeface="Times New Roman" panose="02020603050405020304" pitchFamily="18" charset="0"/>
              </a:rPr>
              <a:t>18.1G reads: If the issuing utility finds the SCJPC record reflects changes from another utilities JPA that Billed Out of Sequence (BOS), the following process is used to reconcile the pole record and billing.  </a:t>
            </a:r>
            <a:br>
              <a:rPr lang="en-US" sz="1800" kern="1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6" name="Picture 5">
            <a:extLst>
              <a:ext uri="{FF2B5EF4-FFF2-40B4-BE49-F238E27FC236}">
                <a16:creationId xmlns:a16="http://schemas.microsoft.com/office/drawing/2014/main" id="{14176FE1-070C-C6B7-2B43-1FF8A36B2F00}"/>
              </a:ext>
            </a:extLst>
          </p:cNvPr>
          <p:cNvPicPr>
            <a:picLocks noChangeAspect="1"/>
          </p:cNvPicPr>
          <p:nvPr/>
        </p:nvPicPr>
        <p:blipFill>
          <a:blip r:embed="rId4"/>
          <a:stretch>
            <a:fillRect/>
          </a:stretch>
        </p:blipFill>
        <p:spPr>
          <a:xfrm>
            <a:off x="4715246" y="2528596"/>
            <a:ext cx="6958311" cy="3782247"/>
          </a:xfrm>
          <a:prstGeom prst="rect">
            <a:avLst/>
          </a:prstGeom>
        </p:spPr>
      </p:pic>
      <p:pic>
        <p:nvPicPr>
          <p:cNvPr id="8" name="Picture 7">
            <a:extLst>
              <a:ext uri="{FF2B5EF4-FFF2-40B4-BE49-F238E27FC236}">
                <a16:creationId xmlns:a16="http://schemas.microsoft.com/office/drawing/2014/main" id="{2AEEF877-7985-634A-CCD5-FD9627AFD02B}"/>
              </a:ext>
            </a:extLst>
          </p:cNvPr>
          <p:cNvPicPr>
            <a:picLocks noChangeAspect="1"/>
          </p:cNvPicPr>
          <p:nvPr/>
        </p:nvPicPr>
        <p:blipFill>
          <a:blip r:embed="rId5"/>
          <a:stretch>
            <a:fillRect/>
          </a:stretch>
        </p:blipFill>
        <p:spPr>
          <a:xfrm>
            <a:off x="639129" y="936029"/>
            <a:ext cx="2971818" cy="4149155"/>
          </a:xfrm>
          <a:prstGeom prst="rect">
            <a:avLst/>
          </a:prstGeom>
        </p:spPr>
      </p:pic>
    </p:spTree>
    <p:extLst>
      <p:ext uri="{BB962C8B-B14F-4D97-AF65-F5344CB8AC3E}">
        <p14:creationId xmlns:p14="http://schemas.microsoft.com/office/powerpoint/2010/main" val="1329539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4833694" y="660358"/>
            <a:ext cx="6594768" cy="5537284"/>
          </a:xfrm>
        </p:spPr>
        <p:txBody>
          <a:bodyPr>
            <a:normAutofit/>
          </a:bodyPr>
          <a:lstStyle/>
          <a:p>
            <a:r>
              <a:rPr lang="en-US" dirty="0"/>
              <a:t>Preliminary Setup</a:t>
            </a:r>
            <a:br>
              <a:rPr lang="en-US" dirty="0"/>
            </a:br>
            <a:r>
              <a:rPr lang="en-US" dirty="0"/>
              <a:t>(Replacement – DEAD RECORD)</a:t>
            </a:r>
            <a:br>
              <a:rPr lang="en-US" dirty="0"/>
            </a:br>
            <a:endParaRPr lang="en-US" dirty="0"/>
          </a:p>
        </p:txBody>
      </p:sp>
      <p:pic>
        <p:nvPicPr>
          <p:cNvPr id="34" name="Picture Placeholder 33" descr="Aerial view of a neon highway intersection">
            <a:extLst>
              <a:ext uri="{FF2B5EF4-FFF2-40B4-BE49-F238E27FC236}">
                <a16:creationId xmlns:a16="http://schemas.microsoft.com/office/drawing/2014/main" id="{9289CE93-EC50-55DB-CFE0-1266AEC87B19}"/>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78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692E6AB-C389-5AD4-81DC-0FDDFD5CAA0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740BEF-280E-2929-61A3-176BB40B0916}"/>
              </a:ext>
            </a:extLst>
          </p:cNvPr>
          <p:cNvSpPr>
            <a:spLocks noGrp="1"/>
          </p:cNvSpPr>
          <p:nvPr>
            <p:ph type="sldNum" sz="quarter" idx="12"/>
          </p:nvPr>
        </p:nvSpPr>
        <p:spPr/>
        <p:txBody>
          <a:bodyPr/>
          <a:lstStyle/>
          <a:p>
            <a:fld id="{B5CEABB6-07DC-46E8-9B57-56EC44A396E5}" type="slidenum">
              <a:rPr lang="en-US" smtClean="0"/>
              <a:pPr/>
              <a:t>4</a:t>
            </a:fld>
            <a:endParaRPr lang="en-US" dirty="0"/>
          </a:p>
        </p:txBody>
      </p:sp>
      <p:sp>
        <p:nvSpPr>
          <p:cNvPr id="6" name="Title 1">
            <a:extLst>
              <a:ext uri="{FF2B5EF4-FFF2-40B4-BE49-F238E27FC236}">
                <a16:creationId xmlns:a16="http://schemas.microsoft.com/office/drawing/2014/main" id="{1FD0CC39-AFE9-FA18-E8FA-1ACCDE1C50F6}"/>
              </a:ext>
            </a:extLst>
          </p:cNvPr>
          <p:cNvSpPr txBox="1">
            <a:spLocks/>
          </p:cNvSpPr>
          <p:nvPr/>
        </p:nvSpPr>
        <p:spPr>
          <a:xfrm>
            <a:off x="95744" y="112604"/>
            <a:ext cx="11478940" cy="79513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b="1" kern="1200" cap="all" baseline="0">
                <a:solidFill>
                  <a:schemeClr val="accent1"/>
                </a:solidFill>
                <a:latin typeface="+mj-lt"/>
                <a:ea typeface="+mj-ea"/>
                <a:cs typeface="+mj-cs"/>
              </a:defRPr>
            </a:lvl1pPr>
          </a:lstStyle>
          <a:p>
            <a:r>
              <a:rPr lang="en-US" sz="2400" dirty="0">
                <a:effectLst>
                  <a:glow rad="63500">
                    <a:schemeClr val="accent3">
                      <a:satMod val="175000"/>
                      <a:alpha val="40000"/>
                    </a:schemeClr>
                  </a:glow>
                </a:effectLst>
              </a:rPr>
              <a:t>History: EXT17007KB billed out of sequence. E6026-407343113 should have FINALIZED first.</a:t>
            </a:r>
          </a:p>
        </p:txBody>
      </p:sp>
      <p:sp>
        <p:nvSpPr>
          <p:cNvPr id="9" name="Content Placeholder 2">
            <a:extLst>
              <a:ext uri="{FF2B5EF4-FFF2-40B4-BE49-F238E27FC236}">
                <a16:creationId xmlns:a16="http://schemas.microsoft.com/office/drawing/2014/main" id="{E852206E-65BB-A04D-7CE5-61BF6F66313D}"/>
              </a:ext>
            </a:extLst>
          </p:cNvPr>
          <p:cNvSpPr txBox="1">
            <a:spLocks/>
          </p:cNvSpPr>
          <p:nvPr/>
        </p:nvSpPr>
        <p:spPr>
          <a:xfrm>
            <a:off x="405114" y="884583"/>
            <a:ext cx="4991835" cy="1603973"/>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kern="100" dirty="0">
                <a:latin typeface="Calibri" panose="020F0502020204030204" pitchFamily="34" charset="0"/>
                <a:ea typeface="Calibri" panose="020F0502020204030204" pitchFamily="34" charset="0"/>
                <a:cs typeface="Times New Roman" panose="02020603050405020304" pitchFamily="18" charset="0"/>
              </a:rPr>
              <a:t>On EXT17007KB pole 1890463E shows EXT to purchase interest at 24-1 and placing a new arm.</a:t>
            </a:r>
          </a:p>
        </p:txBody>
      </p:sp>
      <p:sp>
        <p:nvSpPr>
          <p:cNvPr id="11" name="TextBox 10">
            <a:extLst>
              <a:ext uri="{FF2B5EF4-FFF2-40B4-BE49-F238E27FC236}">
                <a16:creationId xmlns:a16="http://schemas.microsoft.com/office/drawing/2014/main" id="{8CB1A82D-956E-7C0D-23EB-A2B406CDCAA9}"/>
              </a:ext>
            </a:extLst>
          </p:cNvPr>
          <p:cNvSpPr txBox="1"/>
          <p:nvPr/>
        </p:nvSpPr>
        <p:spPr>
          <a:xfrm>
            <a:off x="405114" y="3321698"/>
            <a:ext cx="5831632" cy="1477328"/>
          </a:xfrm>
          <a:prstGeom prst="rect">
            <a:avLst/>
          </a:prstGeom>
          <a:noFill/>
        </p:spPr>
        <p:txBody>
          <a:bodyPr wrap="square" rtlCol="0">
            <a:spAutoFit/>
          </a:bodyPr>
          <a:lstStyle/>
          <a:p>
            <a:pPr algn="just"/>
            <a:r>
              <a:rPr lang="en-US" dirty="0"/>
              <a:t>For JPA E6026-407343113, the replacement of pole 1890463E (year set 1975) with pole 1890463E (year set 2016) should have been finalized first establishing an E and FTR NEW JOINT pole. EXT should have purchased interest on the existing 2016 pole.</a:t>
            </a:r>
          </a:p>
        </p:txBody>
      </p:sp>
      <p:pic>
        <p:nvPicPr>
          <p:cNvPr id="8" name="Picture 7">
            <a:extLst>
              <a:ext uri="{FF2B5EF4-FFF2-40B4-BE49-F238E27FC236}">
                <a16:creationId xmlns:a16="http://schemas.microsoft.com/office/drawing/2014/main" id="{163C0E5C-CF4C-75D4-EF6E-F03802717FF0}"/>
              </a:ext>
            </a:extLst>
          </p:cNvPr>
          <p:cNvPicPr>
            <a:picLocks noChangeAspect="1"/>
          </p:cNvPicPr>
          <p:nvPr/>
        </p:nvPicPr>
        <p:blipFill>
          <a:blip r:embed="rId3"/>
          <a:stretch>
            <a:fillRect/>
          </a:stretch>
        </p:blipFill>
        <p:spPr>
          <a:xfrm>
            <a:off x="5396949" y="434650"/>
            <a:ext cx="3706325" cy="2215244"/>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F55DFBEE-6589-A715-EED6-4724042B72B3}"/>
              </a:ext>
            </a:extLst>
          </p:cNvPr>
          <p:cNvPicPr>
            <a:picLocks noChangeAspect="1"/>
          </p:cNvPicPr>
          <p:nvPr/>
        </p:nvPicPr>
        <p:blipFill>
          <a:blip r:embed="rId4"/>
          <a:stretch>
            <a:fillRect/>
          </a:stretch>
        </p:blipFill>
        <p:spPr>
          <a:xfrm>
            <a:off x="9245656" y="915296"/>
            <a:ext cx="2541229" cy="1476087"/>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44231F51-7A1A-AC1C-35E1-539ADA16C6D8}"/>
              </a:ext>
            </a:extLst>
          </p:cNvPr>
          <p:cNvPicPr>
            <a:picLocks noChangeAspect="1"/>
          </p:cNvPicPr>
          <p:nvPr/>
        </p:nvPicPr>
        <p:blipFill>
          <a:blip r:embed="rId5"/>
          <a:stretch>
            <a:fillRect/>
          </a:stretch>
        </p:blipFill>
        <p:spPr>
          <a:xfrm>
            <a:off x="6911039" y="2836506"/>
            <a:ext cx="4726028" cy="3523973"/>
          </a:xfrm>
          <a:prstGeom prst="rect">
            <a:avLst/>
          </a:prstGeom>
          <a:solidFill>
            <a:srgbClr val="FFFFFF">
              <a:shade val="85000"/>
            </a:srgbClr>
          </a:solidFill>
          <a:ln w="88900" cap="sq">
            <a:solidFill>
              <a:srgbClr val="FFFFFF"/>
            </a:solidFill>
            <a:miter lim="800000"/>
          </a:ln>
          <a:effectLst>
            <a:glow rad="2286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7554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D4FF4-0C15-BA68-D620-2ED1FE8FF4C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8BC972-D45C-43A5-6A91-5B5503988315}"/>
              </a:ext>
            </a:extLst>
          </p:cNvPr>
          <p:cNvSpPr>
            <a:spLocks noGrp="1"/>
          </p:cNvSpPr>
          <p:nvPr>
            <p:ph type="sldNum" sz="quarter" idx="4294967295"/>
          </p:nvPr>
        </p:nvSpPr>
        <p:spPr>
          <a:xfrm>
            <a:off x="11734800" y="6354763"/>
            <a:ext cx="457200" cy="365125"/>
          </a:xfrm>
        </p:spPr>
        <p:txBody>
          <a:bodyPr/>
          <a:lstStyle/>
          <a:p>
            <a:fld id="{B5CEABB6-07DC-46E8-9B57-56EC44A396E5}" type="slidenum">
              <a:rPr lang="en-US" smtClean="0"/>
              <a:pPr/>
              <a:t>5</a:t>
            </a:fld>
            <a:endParaRPr lang="en-US" dirty="0"/>
          </a:p>
        </p:txBody>
      </p:sp>
      <p:sp>
        <p:nvSpPr>
          <p:cNvPr id="9" name="Title 8">
            <a:extLst>
              <a:ext uri="{FF2B5EF4-FFF2-40B4-BE49-F238E27FC236}">
                <a16:creationId xmlns:a16="http://schemas.microsoft.com/office/drawing/2014/main" id="{447E7CA8-9765-825B-34B6-51CA9D44257F}"/>
              </a:ext>
            </a:extLst>
          </p:cNvPr>
          <p:cNvSpPr>
            <a:spLocks noGrp="1"/>
          </p:cNvSpPr>
          <p:nvPr>
            <p:ph type="ctrTitle"/>
          </p:nvPr>
        </p:nvSpPr>
        <p:spPr/>
        <p:txBody>
          <a:bodyPr/>
          <a:lstStyle/>
          <a:p>
            <a:r>
              <a:rPr lang="en-US" dirty="0"/>
              <a:t>Preparing the preliminary for billing</a:t>
            </a:r>
          </a:p>
        </p:txBody>
      </p:sp>
    </p:spTree>
    <p:extLst>
      <p:ext uri="{BB962C8B-B14F-4D97-AF65-F5344CB8AC3E}">
        <p14:creationId xmlns:p14="http://schemas.microsoft.com/office/powerpoint/2010/main" val="418257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1552574" y="136526"/>
            <a:ext cx="9866540" cy="983148"/>
          </a:xfrm>
        </p:spPr>
        <p:txBody>
          <a:bodyPr>
            <a:normAutofit/>
          </a:bodyPr>
          <a:lstStyle/>
          <a:p>
            <a:r>
              <a:rPr lang="en-US" dirty="0"/>
              <a:t>(A) Issuing Member:</a:t>
            </a:r>
          </a:p>
        </p:txBody>
      </p:sp>
      <p:sp>
        <p:nvSpPr>
          <p:cNvPr id="7" name="Text Placeholder 6">
            <a:extLst>
              <a:ext uri="{FF2B5EF4-FFF2-40B4-BE49-F238E27FC236}">
                <a16:creationId xmlns:a16="http://schemas.microsoft.com/office/drawing/2014/main" id="{3FF2D739-E475-54F8-C832-F04A983D0F24}"/>
              </a:ext>
            </a:extLst>
          </p:cNvPr>
          <p:cNvSpPr>
            <a:spLocks noGrp="1"/>
          </p:cNvSpPr>
          <p:nvPr>
            <p:ph sz="half" idx="15"/>
          </p:nvPr>
        </p:nvSpPr>
        <p:spPr>
          <a:xfrm>
            <a:off x="1552575" y="1548882"/>
            <a:ext cx="9644160" cy="4568889"/>
          </a:xfrm>
        </p:spPr>
        <p:txBody>
          <a:bodyPr>
            <a:normAutofit/>
          </a:bodyPr>
          <a:lstStyle/>
          <a:p>
            <a:pPr marL="342900" indent="-342900">
              <a:buAutoNum type="arabicPeriod"/>
            </a:pPr>
            <a:r>
              <a:rPr lang="en-US" dirty="0"/>
              <a:t>Use </a:t>
            </a:r>
            <a:r>
              <a:rPr lang="en-US" b="1" dirty="0">
                <a:solidFill>
                  <a:srgbClr val="FF0000"/>
                </a:solidFill>
              </a:rPr>
              <a:t>RED </a:t>
            </a:r>
            <a:r>
              <a:rPr lang="en-US" dirty="0">
                <a:solidFill>
                  <a:schemeClr val="bg1">
                    <a:lumMod val="95000"/>
                  </a:schemeClr>
                </a:solidFill>
              </a:rPr>
              <a:t>to make changes to the Preliminary Form 2.</a:t>
            </a:r>
          </a:p>
          <a:p>
            <a:pPr marL="342900" indent="-342900">
              <a:buAutoNum type="arabicPeriod"/>
            </a:pPr>
            <a:r>
              <a:rPr lang="en-US" dirty="0">
                <a:solidFill>
                  <a:schemeClr val="bg1">
                    <a:lumMod val="95000"/>
                  </a:schemeClr>
                </a:solidFill>
              </a:rPr>
              <a:t>Do NOT add REV to Preliminary Form 2, use original JPA name.</a:t>
            </a:r>
          </a:p>
          <a:p>
            <a:pPr marL="342900" indent="-342900">
              <a:buAutoNum type="arabicPeriod"/>
            </a:pPr>
            <a:r>
              <a:rPr lang="en-US" dirty="0">
                <a:solidFill>
                  <a:schemeClr val="bg1">
                    <a:lumMod val="95000"/>
                  </a:schemeClr>
                </a:solidFill>
              </a:rPr>
              <a:t>Add BOS Member to Preliminary Form 2 Header and populate.</a:t>
            </a:r>
          </a:p>
          <a:p>
            <a:pPr marL="342900" indent="-342900">
              <a:buAutoNum type="arabicPeriod"/>
            </a:pPr>
            <a:r>
              <a:rPr lang="en-US" dirty="0">
                <a:solidFill>
                  <a:schemeClr val="bg1">
                    <a:lumMod val="95000"/>
                  </a:schemeClr>
                </a:solidFill>
              </a:rPr>
              <a:t>Add Section 18.1G to the existing section codes listed in the Location and Nature of Work for the applicable poles.</a:t>
            </a:r>
          </a:p>
          <a:p>
            <a:pPr marL="342900" indent="-342900">
              <a:buAutoNum type="arabicPeriod"/>
            </a:pPr>
            <a:r>
              <a:rPr lang="en-US" dirty="0">
                <a:solidFill>
                  <a:schemeClr val="bg1">
                    <a:lumMod val="95000"/>
                  </a:schemeClr>
                </a:solidFill>
              </a:rPr>
              <a:t>Decide if the Active, Dead or No SCJPC pole record best applies for the Record side of the JPA.</a:t>
            </a:r>
          </a:p>
          <a:p>
            <a:pPr marL="342900" indent="-342900">
              <a:buAutoNum type="arabicPeriod"/>
            </a:pPr>
            <a:r>
              <a:rPr lang="en-US" dirty="0">
                <a:solidFill>
                  <a:schemeClr val="bg1">
                    <a:lumMod val="95000"/>
                  </a:schemeClr>
                </a:solidFill>
              </a:rPr>
              <a:t>Call out in the Location and Nature of Work, the BOS JPA number and note, “Special Billing Active, Dead, or No Record.” (If multiple poles, make this call out only on the poles where it applies.)</a:t>
            </a:r>
          </a:p>
          <a:p>
            <a:pPr marL="342900" indent="-342900">
              <a:buAutoNum type="arabicPeriod"/>
            </a:pPr>
            <a:r>
              <a:rPr lang="en-US" dirty="0">
                <a:solidFill>
                  <a:schemeClr val="bg1">
                    <a:lumMod val="95000"/>
                  </a:schemeClr>
                </a:solidFill>
              </a:rPr>
              <a:t>Fill in a Form 7 and check BOS. Add, “See F2 changes in </a:t>
            </a:r>
            <a:r>
              <a:rPr lang="en-US" b="1" dirty="0">
                <a:solidFill>
                  <a:srgbClr val="FF0000"/>
                </a:solidFill>
              </a:rPr>
              <a:t>Red</a:t>
            </a:r>
            <a:r>
              <a:rPr lang="en-US" dirty="0">
                <a:solidFill>
                  <a:schemeClr val="bg1">
                    <a:lumMod val="95000"/>
                  </a:schemeClr>
                </a:solidFill>
              </a:rPr>
              <a:t>”.</a:t>
            </a:r>
          </a:p>
          <a:p>
            <a:pPr marL="342900" indent="-342900">
              <a:buAutoNum type="arabicPeriod"/>
            </a:pPr>
            <a:r>
              <a:rPr lang="en-US" dirty="0">
                <a:solidFill>
                  <a:schemeClr val="bg1">
                    <a:lumMod val="95000"/>
                  </a:schemeClr>
                </a:solidFill>
              </a:rPr>
              <a:t>Process BOS Form 7 and updated Preliminary Form 2 to all Members on Header, including the BOS Member.</a:t>
            </a:r>
          </a:p>
          <a:p>
            <a:pPr marL="342900" indent="-342900">
              <a:buAutoNum type="arabicPeriod"/>
            </a:pPr>
            <a:endParaRPr lang="en-US" dirty="0">
              <a:solidFill>
                <a:srgbClr val="FF0000"/>
              </a:solidFill>
            </a:endParaRPr>
          </a:p>
        </p:txBody>
      </p:sp>
      <p:sp>
        <p:nvSpPr>
          <p:cNvPr id="13" name="Slide Number Placeholder 12">
            <a:extLst>
              <a:ext uri="{FF2B5EF4-FFF2-40B4-BE49-F238E27FC236}">
                <a16:creationId xmlns:a16="http://schemas.microsoft.com/office/drawing/2014/main" id="{A540B739-30F9-C86F-67ED-2197DC1E598B}"/>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6</a:t>
            </a:fld>
            <a:endParaRPr lang="en-US" dirty="0"/>
          </a:p>
        </p:txBody>
      </p:sp>
    </p:spTree>
    <p:extLst>
      <p:ext uri="{BB962C8B-B14F-4D97-AF65-F5344CB8AC3E}">
        <p14:creationId xmlns:p14="http://schemas.microsoft.com/office/powerpoint/2010/main" val="425246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C883-7528-F9C5-D6FA-15EC059A3021}"/>
              </a:ext>
            </a:extLst>
          </p:cNvPr>
          <p:cNvSpPr>
            <a:spLocks noGrp="1"/>
          </p:cNvSpPr>
          <p:nvPr>
            <p:ph type="title"/>
          </p:nvPr>
        </p:nvSpPr>
        <p:spPr>
          <a:xfrm>
            <a:off x="3224348" y="382305"/>
            <a:ext cx="7889768" cy="2039341"/>
          </a:xfrm>
        </p:spPr>
        <p:txBody>
          <a:bodyPr anchor="t">
            <a:normAutofit/>
          </a:bodyPr>
          <a:lstStyle/>
          <a:p>
            <a:r>
              <a:rPr lang="en-US" dirty="0"/>
              <a:t>1. USE </a:t>
            </a:r>
            <a:r>
              <a:rPr lang="en-US" cap="none" dirty="0">
                <a:ln w="22225">
                  <a:solidFill>
                    <a:srgbClr val="FF0000"/>
                  </a:solidFill>
                  <a:prstDash val="solid"/>
                </a:ln>
                <a:solidFill>
                  <a:srgbClr val="FF0000"/>
                </a:solidFill>
                <a:effectLst>
                  <a:reflection blurRad="6350" stA="60000" endA="900" endPos="60000" dist="29997" dir="5400000" sy="-100000" algn="bl" rotWithShape="0"/>
                </a:effectLst>
              </a:rPr>
              <a:t>RED</a:t>
            </a:r>
            <a:r>
              <a:rPr lang="en-US" dirty="0"/>
              <a:t> TO MAKE THE FOLLOWING CHANGES TO THE PRELIMINARY FORM2:</a:t>
            </a:r>
          </a:p>
        </p:txBody>
      </p:sp>
      <p:sp>
        <p:nvSpPr>
          <p:cNvPr id="3" name="Slide Number Placeholder 2">
            <a:extLst>
              <a:ext uri="{FF2B5EF4-FFF2-40B4-BE49-F238E27FC236}">
                <a16:creationId xmlns:a16="http://schemas.microsoft.com/office/drawing/2014/main" id="{8D3FE259-B742-148B-88EA-EAE84226FE5A}"/>
              </a:ext>
            </a:extLst>
          </p:cNvPr>
          <p:cNvSpPr>
            <a:spLocks noGrp="1"/>
          </p:cNvSpPr>
          <p:nvPr>
            <p:ph type="sldNum" sz="quarter" idx="12"/>
          </p:nvPr>
        </p:nvSpPr>
        <p:spPr>
          <a:xfrm>
            <a:off x="10949320" y="6356350"/>
            <a:ext cx="457200" cy="365125"/>
          </a:xfrm>
        </p:spPr>
        <p:txBody>
          <a:bodyPr anchor="ctr">
            <a:normAutofit/>
          </a:bodyPr>
          <a:lstStyle/>
          <a:p>
            <a:pPr>
              <a:spcAft>
                <a:spcPts val="600"/>
              </a:spcAft>
            </a:pPr>
            <a:fld id="{B5CEABB6-07DC-46E8-9B57-56EC44A396E5}" type="slidenum">
              <a:rPr lang="en-US" smtClean="0"/>
              <a:pPr>
                <a:spcAft>
                  <a:spcPts val="600"/>
                </a:spcAft>
              </a:pPr>
              <a:t>7</a:t>
            </a:fld>
            <a:endParaRPr lang="en-US"/>
          </a:p>
        </p:txBody>
      </p:sp>
      <p:pic>
        <p:nvPicPr>
          <p:cNvPr id="14" name="Picture 13">
            <a:extLst>
              <a:ext uri="{FF2B5EF4-FFF2-40B4-BE49-F238E27FC236}">
                <a16:creationId xmlns:a16="http://schemas.microsoft.com/office/drawing/2014/main" id="{72CF5EFD-80A2-2D87-C152-D5F3EA427B1F}"/>
              </a:ext>
            </a:extLst>
          </p:cNvPr>
          <p:cNvPicPr>
            <a:picLocks noChangeAspect="1"/>
          </p:cNvPicPr>
          <p:nvPr/>
        </p:nvPicPr>
        <p:blipFill>
          <a:blip r:embed="rId3"/>
          <a:stretch>
            <a:fillRect/>
          </a:stretch>
        </p:blipFill>
        <p:spPr>
          <a:xfrm>
            <a:off x="4373880" y="2282456"/>
            <a:ext cx="5819305" cy="4307797"/>
          </a:xfrm>
          <a:prstGeom prst="rect">
            <a:avLst/>
          </a:prstGeom>
          <a:ln>
            <a:solidFill>
              <a:schemeClr val="accent5">
                <a:lumMod val="60000"/>
                <a:lumOff val="40000"/>
              </a:schemeClr>
            </a:solidFill>
          </a:ln>
          <a:effectLst>
            <a:glow rad="139700">
              <a:schemeClr val="accent5">
                <a:satMod val="175000"/>
                <a:alpha val="40000"/>
              </a:schemeClr>
            </a:glow>
          </a:effectLst>
        </p:spPr>
      </p:pic>
    </p:spTree>
    <p:extLst>
      <p:ext uri="{BB962C8B-B14F-4D97-AF65-F5344CB8AC3E}">
        <p14:creationId xmlns:p14="http://schemas.microsoft.com/office/powerpoint/2010/main" val="239067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1B29E87-9C2C-400B-834D-4E4BD6E944D0}"/>
              </a:ext>
            </a:extLst>
          </p:cNvPr>
          <p:cNvSpPr>
            <a:spLocks noGrp="1"/>
          </p:cNvSpPr>
          <p:nvPr>
            <p:ph type="title"/>
          </p:nvPr>
        </p:nvSpPr>
        <p:spPr>
          <a:xfrm>
            <a:off x="764155" y="251928"/>
            <a:ext cx="10665845" cy="1969748"/>
          </a:xfrm>
        </p:spPr>
        <p:txBody>
          <a:bodyPr>
            <a:normAutofit/>
          </a:bodyPr>
          <a:lstStyle/>
          <a:p>
            <a:pPr algn="l"/>
            <a:r>
              <a:rPr lang="en-US" dirty="0">
                <a:solidFill>
                  <a:schemeClr val="tx1"/>
                </a:solidFill>
              </a:rPr>
              <a:t>2. DO NOT ADD REV TO PRELIMNARY FORM 2, USE ORIGINAL JPA NAME</a:t>
            </a:r>
            <a:endParaRPr lang="en-US" sz="2000" dirty="0">
              <a:solidFill>
                <a:schemeClr val="tx1"/>
              </a:solidFill>
            </a:endParaRPr>
          </a:p>
        </p:txBody>
      </p:sp>
      <p:sp>
        <p:nvSpPr>
          <p:cNvPr id="2" name="Slide Number Placeholder 1">
            <a:extLst>
              <a:ext uri="{FF2B5EF4-FFF2-40B4-BE49-F238E27FC236}">
                <a16:creationId xmlns:a16="http://schemas.microsoft.com/office/drawing/2014/main" id="{660EB401-2F91-2D90-C859-96484861E564}"/>
              </a:ext>
            </a:extLst>
          </p:cNvPr>
          <p:cNvSpPr>
            <a:spLocks noGrp="1"/>
          </p:cNvSpPr>
          <p:nvPr>
            <p:ph type="sldNum" sz="quarter" idx="12"/>
          </p:nvPr>
        </p:nvSpPr>
        <p:spPr/>
        <p:txBody>
          <a:bodyPr/>
          <a:lstStyle/>
          <a:p>
            <a:fld id="{B5CEABB6-07DC-46E8-9B57-56EC44A396E5}" type="slidenum">
              <a:rPr lang="en-US" smtClean="0"/>
              <a:pPr/>
              <a:t>8</a:t>
            </a:fld>
            <a:endParaRPr lang="en-US" dirty="0"/>
          </a:p>
        </p:txBody>
      </p:sp>
      <p:pic>
        <p:nvPicPr>
          <p:cNvPr id="4" name="Picture 3">
            <a:extLst>
              <a:ext uri="{FF2B5EF4-FFF2-40B4-BE49-F238E27FC236}">
                <a16:creationId xmlns:a16="http://schemas.microsoft.com/office/drawing/2014/main" id="{C3CBE2A7-1801-EAAF-90F3-EBE974E1B6C6}"/>
              </a:ext>
            </a:extLst>
          </p:cNvPr>
          <p:cNvPicPr>
            <a:picLocks noChangeAspect="1"/>
          </p:cNvPicPr>
          <p:nvPr/>
        </p:nvPicPr>
        <p:blipFill>
          <a:blip r:embed="rId3"/>
          <a:stretch>
            <a:fillRect/>
          </a:stretch>
        </p:blipFill>
        <p:spPr>
          <a:xfrm>
            <a:off x="2861217" y="2696546"/>
            <a:ext cx="6071287" cy="11383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56699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076326" y="136525"/>
            <a:ext cx="10342902" cy="1358691"/>
          </a:xfrm>
        </p:spPr>
        <p:txBody>
          <a:bodyPr>
            <a:normAutofit/>
          </a:bodyPr>
          <a:lstStyle/>
          <a:p>
            <a:r>
              <a:rPr lang="en-US" sz="3600" dirty="0"/>
              <a:t>3. ADD BOS MEMBER TO PRELIMNARY FORM 2 HEADER AND POPULATE​</a:t>
            </a:r>
          </a:p>
        </p:txBody>
      </p:sp>
      <p:sp>
        <p:nvSpPr>
          <p:cNvPr id="8" name="Text Placeholder 7">
            <a:extLst>
              <a:ext uri="{FF2B5EF4-FFF2-40B4-BE49-F238E27FC236}">
                <a16:creationId xmlns:a16="http://schemas.microsoft.com/office/drawing/2014/main" id="{87441910-6501-5C60-C05A-BAFF34C25798}"/>
              </a:ext>
            </a:extLst>
          </p:cNvPr>
          <p:cNvSpPr>
            <a:spLocks noGrp="1"/>
          </p:cNvSpPr>
          <p:nvPr>
            <p:ph sz="half" idx="16"/>
          </p:nvPr>
        </p:nvSpPr>
        <p:spPr>
          <a:xfrm>
            <a:off x="3419476" y="1190625"/>
            <a:ext cx="7999751" cy="5105400"/>
          </a:xfrm>
        </p:spPr>
        <p:txBody>
          <a:bodyPr>
            <a:normAutofit/>
          </a:bodyPr>
          <a:lstStyle/>
          <a:p>
            <a:r>
              <a:rPr lang="en-US" sz="1400" dirty="0"/>
              <a:t>Approval field – add “</a:t>
            </a:r>
            <a:r>
              <a:rPr lang="en-US" sz="1400" dirty="0">
                <a:solidFill>
                  <a:srgbClr val="FF0000"/>
                </a:solidFill>
              </a:rPr>
              <a:t>18.1G</a:t>
            </a:r>
            <a:r>
              <a:rPr lang="en-US" sz="1400" dirty="0"/>
              <a:t>”</a:t>
            </a:r>
          </a:p>
          <a:p>
            <a:r>
              <a:rPr lang="en-US" sz="1400" dirty="0"/>
              <a:t>Accounting field – add “</a:t>
            </a:r>
            <a:r>
              <a:rPr lang="en-US" sz="1400" dirty="0">
                <a:solidFill>
                  <a:srgbClr val="FF0000"/>
                </a:solidFill>
              </a:rPr>
              <a:t>Special Billing</a:t>
            </a:r>
            <a:r>
              <a:rPr lang="en-US" sz="1400" dirty="0"/>
              <a:t>”</a:t>
            </a:r>
          </a:p>
          <a:p>
            <a:pPr marL="0" indent="0">
              <a:buNone/>
            </a:pPr>
            <a:endParaRPr lang="en-US" sz="800" dirty="0">
              <a:solidFill>
                <a:schemeClr val="bg1"/>
              </a:solidFill>
            </a:endParaRPr>
          </a:p>
          <a:p>
            <a:pPr marL="0" indent="0">
              <a:buNone/>
            </a:pPr>
            <a:endParaRPr lang="en-US" sz="800" dirty="0">
              <a:solidFill>
                <a:schemeClr val="bg1"/>
              </a:solidFill>
            </a:endParaRPr>
          </a:p>
          <a:p>
            <a:pPr marL="0" indent="0">
              <a:buNone/>
            </a:pPr>
            <a:endParaRPr lang="en-US" sz="800" dirty="0">
              <a:solidFill>
                <a:schemeClr val="bg1"/>
              </a:solidFill>
            </a:endParaRPr>
          </a:p>
          <a:p>
            <a:pPr marL="0" indent="0">
              <a:buNone/>
            </a:pP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p:txBody>
      </p:sp>
      <p:sp>
        <p:nvSpPr>
          <p:cNvPr id="64" name="Oval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Slide Number Placeholder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a:lstStyle/>
          <a:p>
            <a:fld id="{B5CEABB6-07DC-46E8-9B57-56EC44A396E5}" type="slidenum">
              <a:rPr lang="en-US" smtClean="0"/>
              <a:pPr/>
              <a:t>9</a:t>
            </a:fld>
            <a:endParaRPr lang="en-US" dirty="0"/>
          </a:p>
        </p:txBody>
      </p:sp>
      <p:pic>
        <p:nvPicPr>
          <p:cNvPr id="4" name="Picture 3">
            <a:extLst>
              <a:ext uri="{FF2B5EF4-FFF2-40B4-BE49-F238E27FC236}">
                <a16:creationId xmlns:a16="http://schemas.microsoft.com/office/drawing/2014/main" id="{098261D0-09BE-2D2C-72F6-70C09DFA9A77}"/>
              </a:ext>
            </a:extLst>
          </p:cNvPr>
          <p:cNvPicPr>
            <a:picLocks noChangeAspect="1"/>
          </p:cNvPicPr>
          <p:nvPr/>
        </p:nvPicPr>
        <p:blipFill>
          <a:blip r:embed="rId3"/>
          <a:stretch>
            <a:fillRect/>
          </a:stretch>
        </p:blipFill>
        <p:spPr>
          <a:xfrm>
            <a:off x="3013423" y="2217395"/>
            <a:ext cx="8811855" cy="259116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93920805"/>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ABA29E4EC9446A26668B23077A146" ma:contentTypeVersion="8" ma:contentTypeDescription="Create a new document." ma:contentTypeScope="" ma:versionID="a88a7261e22d288f454d08f3b4463808">
  <xsd:schema xmlns:xsd="http://www.w3.org/2001/XMLSchema" xmlns:xs="http://www.w3.org/2001/XMLSchema" xmlns:p="http://schemas.microsoft.com/office/2006/metadata/properties" xmlns:ns2="d5f588eb-d162-4581-9374-ceb0e3a8f073" targetNamespace="http://schemas.microsoft.com/office/2006/metadata/properties" ma:root="true" ma:fieldsID="ec2e7cb1bc6a7eb63144b129c068f658" ns2:_="">
    <xsd:import namespace="d5f588eb-d162-4581-9374-ceb0e3a8f07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588eb-d162-4581-9374-ceb0e3a8f0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BDF899-C70A-4614-AC0B-5A101A9D6D3B}"/>
</file>

<file path=customXml/itemProps2.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3.xml><?xml version="1.0" encoding="utf-8"?>
<ds:datastoreItem xmlns:ds="http://schemas.openxmlformats.org/officeDocument/2006/customXml" ds:itemID="{0F65614A-92F9-4391-AC3D-F3F5B0704F99}">
  <ds:schemaRefs>
    <ds:schemaRef ds:uri="http://www.w3.org/XML/1998/namespace"/>
    <ds:schemaRef ds:uri="16c05727-aa75-4e4a-9b5f-8a80a1165891"/>
    <ds:schemaRef ds:uri="71af3243-3dd4-4a8d-8c0d-dd76da1f02a5"/>
    <ds:schemaRef ds:uri="http://schemas.microsoft.com/office/2006/documentManagement/types"/>
    <ds:schemaRef ds:uri="http://schemas.microsoft.com/office/infopath/2007/PartnerControls"/>
    <ds:schemaRef ds:uri="http://purl.org/dc/dcmitype/"/>
    <ds:schemaRef ds:uri="http://purl.org/dc/terms/"/>
    <ds:schemaRef ds:uri="http://schemas.microsoft.com/sharepoint/v3"/>
    <ds:schemaRef ds:uri="http://purl.org/dc/elements/1.1/"/>
    <ds:schemaRef ds:uri="http://schemas.microsoft.com/office/2006/metadata/properties"/>
    <ds:schemaRef ds:uri="http://schemas.openxmlformats.org/package/2006/metadata/core-properties"/>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Ion Boardroom</Template>
  <TotalTime>1019</TotalTime>
  <Words>674</Words>
  <Application>Microsoft Office PowerPoint</Application>
  <PresentationFormat>Widescreen</PresentationFormat>
  <Paragraphs>74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Next LT Pro</vt:lpstr>
      <vt:lpstr>Calibri</vt:lpstr>
      <vt:lpstr>Calibri Light</vt:lpstr>
      <vt:lpstr>Helvetica</vt:lpstr>
      <vt:lpstr>Custom</vt:lpstr>
      <vt:lpstr>18.1G Billing out of Sequence (BOS)  Preliminary Setup (Replacement - DEAD RECORD)</vt:lpstr>
      <vt:lpstr>PowerPoint Presentation</vt:lpstr>
      <vt:lpstr>Preliminary Setup (Replacement – DEAD RECORD) </vt:lpstr>
      <vt:lpstr>PowerPoint Presentation</vt:lpstr>
      <vt:lpstr>Preparing the preliminary for billing</vt:lpstr>
      <vt:lpstr>(A) Issuing Member:</vt:lpstr>
      <vt:lpstr>1. USE RED TO MAKE THE FOLLOWING CHANGES TO THE PRELIMINARY FORM2:</vt:lpstr>
      <vt:lpstr>2. DO NOT ADD REV TO PRELIMNARY FORM 2, USE ORIGINAL JPA NAME</vt:lpstr>
      <vt:lpstr>3. ADD BOS MEMBER TO PRELIMNARY FORM 2 HEADER AND POPULATE​</vt:lpstr>
      <vt:lpstr>4. ADD SECTION 18.1G TO THE EXISTING SECTION CODES LISTED IN THE LOCTION AND NATURE OF WORK FOR THE APPLICABLE POLES.</vt:lpstr>
      <vt:lpstr>5. Decide if the ACTIVE, dead, or no scjpc pole record applies for the record side of the jpa. </vt:lpstr>
      <vt:lpstr>For JPA e6026-407343113, 'DEAD RECORD' should be noted, as the replacement occurred prior to EXT’s PURCHASE of interest.   </vt:lpstr>
      <vt:lpstr>6. CALL OUT IN THE LOCATION AND NATURE OF WORK, THE BOS JPA NUMBER AND NOTE “SPECIAL BILLING DEAD record”.</vt:lpstr>
      <vt:lpstr>7. Fill in a form 7 and check bos. Add, “see f2 changes in red”</vt:lpstr>
      <vt:lpstr>8. Process bos form 7 and updated preliminary form 2 to all members on header, including the bos member.  </vt:lpstr>
      <vt:lpstr>(B) Receiving 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Kathleen Allen</dc:creator>
  <cp:lastModifiedBy>Kathleen Allen</cp:lastModifiedBy>
  <cp:revision>34</cp:revision>
  <dcterms:created xsi:type="dcterms:W3CDTF">2025-03-12T19:53:25Z</dcterms:created>
  <dcterms:modified xsi:type="dcterms:W3CDTF">2025-08-15T16:37:11Z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0x0101007CCABA29E4EC9446A26668B23077A146</vt:lpwstr>
  </property>
  <property fmtid="{D5CDD505-2E9C-101B-9397-08002B2CF9AE}" pid="3" name="_MarkAsFinal">
    <vt:bool>true</vt:bool>
  </property>
</Properties>
</file>